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sldIdLst>
    <p:sldId id="256" r:id="rId2"/>
    <p:sldId id="266" r:id="rId3"/>
    <p:sldId id="275" r:id="rId4"/>
    <p:sldId id="265" r:id="rId5"/>
    <p:sldId id="257" r:id="rId6"/>
    <p:sldId id="276" r:id="rId7"/>
    <p:sldId id="277" r:id="rId8"/>
    <p:sldId id="280" r:id="rId9"/>
    <p:sldId id="267" r:id="rId10"/>
    <p:sldId id="282" r:id="rId11"/>
    <p:sldId id="283" r:id="rId12"/>
    <p:sldId id="284" r:id="rId13"/>
    <p:sldId id="285" r:id="rId14"/>
    <p:sldId id="259" r:id="rId15"/>
    <p:sldId id="260" r:id="rId16"/>
    <p:sldId id="279" r:id="rId17"/>
    <p:sldId id="269" r:id="rId18"/>
    <p:sldId id="261" r:id="rId19"/>
    <p:sldId id="278" r:id="rId20"/>
    <p:sldId id="274" r:id="rId21"/>
    <p:sldId id="264" r:id="rId22"/>
    <p:sldId id="272" r:id="rId23"/>
    <p:sldId id="263" r:id="rId24"/>
    <p:sldId id="271" r:id="rId25"/>
    <p:sldId id="258" r:id="rId26"/>
    <p:sldId id="268" r:id="rId27"/>
    <p:sldId id="270"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0EE5"/>
    <a:srgbClr val="00FFFF"/>
    <a:srgbClr val="035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84854" autoAdjust="0"/>
  </p:normalViewPr>
  <p:slideViewPr>
    <p:cSldViewPr snapToGrid="0">
      <p:cViewPr>
        <p:scale>
          <a:sx n="51" d="100"/>
          <a:sy n="51" d="100"/>
        </p:scale>
        <p:origin x="130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B5BE9-FB15-4D71-98C0-4B1308BEC719}" type="datetimeFigureOut">
              <a:rPr lang="en-US" smtClean="0"/>
              <a:t>9/3/2018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E57C4-0C5B-4830-B253-6904CD017A41}" type="slidenum">
              <a:rPr lang="en-US" smtClean="0"/>
              <a:t>‹#›</a:t>
            </a:fld>
            <a:endParaRPr lang="en-US"/>
          </a:p>
        </p:txBody>
      </p:sp>
    </p:spTree>
    <p:extLst>
      <p:ext uri="{BB962C8B-B14F-4D97-AF65-F5344CB8AC3E}">
        <p14:creationId xmlns:p14="http://schemas.microsoft.com/office/powerpoint/2010/main" val="2387581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r>
              <a:rPr lang="en-US" baseline="0" dirty="0" smtClean="0"/>
              <a:t> and shorten &lt;40 s</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2</a:t>
            </a:fld>
            <a:endParaRPr lang="en-US"/>
          </a:p>
        </p:txBody>
      </p:sp>
    </p:spTree>
    <p:extLst>
      <p:ext uri="{BB962C8B-B14F-4D97-AF65-F5344CB8AC3E}">
        <p14:creationId xmlns:p14="http://schemas.microsoft.com/office/powerpoint/2010/main" val="2152720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Phytoplankton -&gt;POC</a:t>
            </a:r>
          </a:p>
          <a:p>
            <a:r>
              <a:rPr lang="en-US" dirty="0" smtClean="0"/>
              <a:t>Just data from ECO puck</a:t>
            </a:r>
          </a:p>
          <a:p>
            <a:r>
              <a:rPr lang="en-US" dirty="0" smtClean="0"/>
              <a:t>Link back to physical variables</a:t>
            </a:r>
          </a:p>
          <a:p>
            <a:r>
              <a:rPr lang="en-US" dirty="0" smtClean="0"/>
              <a:t>Transition to spikes – this is baseline,</a:t>
            </a:r>
            <a:r>
              <a:rPr lang="en-US" baseline="0" dirty="0" smtClean="0"/>
              <a:t> spikes were left over which we will focus on next</a:t>
            </a:r>
            <a:endParaRPr lang="en-US" dirty="0" smtClean="0"/>
          </a:p>
          <a:p>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15</a:t>
            </a:fld>
            <a:endParaRPr lang="en-US"/>
          </a:p>
        </p:txBody>
      </p:sp>
    </p:spTree>
    <p:extLst>
      <p:ext uri="{BB962C8B-B14F-4D97-AF65-F5344CB8AC3E}">
        <p14:creationId xmlns:p14="http://schemas.microsoft.com/office/powerpoint/2010/main" val="276947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a:t>
            </a:r>
            <a:r>
              <a:rPr lang="en-US" baseline="0" dirty="0" smtClean="0"/>
              <a:t> looked at RCF and CTD separately because different speeds can affect spikes, chose RCF because more casts for temporal.</a:t>
            </a:r>
            <a:endParaRPr lang="en-US" dirty="0" smtClean="0"/>
          </a:p>
          <a:p>
            <a:r>
              <a:rPr lang="en-US" dirty="0" smtClean="0"/>
              <a:t>First bin not</a:t>
            </a:r>
            <a:r>
              <a:rPr lang="en-US" baseline="0" dirty="0" smtClean="0"/>
              <a:t> included in attenuation because of uncoupling between spike signal and particles at the surface.</a:t>
            </a:r>
          </a:p>
          <a:p>
            <a:endParaRPr lang="en-US" baseline="0" dirty="0" smtClean="0"/>
          </a:p>
          <a:p>
            <a:r>
              <a:rPr lang="en-US" baseline="0" dirty="0" smtClean="0"/>
              <a:t>RCF all combined= b=1.29;</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17</a:t>
            </a:fld>
            <a:endParaRPr lang="en-US"/>
          </a:p>
        </p:txBody>
      </p:sp>
    </p:spTree>
    <p:extLst>
      <p:ext uri="{BB962C8B-B14F-4D97-AF65-F5344CB8AC3E}">
        <p14:creationId xmlns:p14="http://schemas.microsoft.com/office/powerpoint/2010/main" val="298759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Here spikes represent</a:t>
            </a:r>
            <a:r>
              <a:rPr lang="en-GB" baseline="0" dirty="0" smtClean="0"/>
              <a:t> concentration of bigger particles.</a:t>
            </a:r>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18</a:t>
            </a:fld>
            <a:endParaRPr lang="en-US"/>
          </a:p>
        </p:txBody>
      </p:sp>
    </p:spTree>
    <p:extLst>
      <p:ext uri="{BB962C8B-B14F-4D97-AF65-F5344CB8AC3E}">
        <p14:creationId xmlns:p14="http://schemas.microsoft.com/office/powerpoint/2010/main" val="374690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present the key results of your project work and their interpretation, in the context of the question that you defined.</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Notes for 1. </a:t>
            </a:r>
            <a:r>
              <a:rPr lang="en-GB" dirty="0" smtClean="0">
                <a:solidFill>
                  <a:srgbClr val="FF0000"/>
                </a:solidFill>
              </a:rPr>
              <a:t>Likely caused by low-light acclimated phytoplankton+ MLD shallowing or nutrient-depletion in the surface (silicate…iron).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rPr>
              <a:t>2. When compared to values</a:t>
            </a:r>
            <a:r>
              <a:rPr lang="en-GB" baseline="0" dirty="0" smtClean="0">
                <a:solidFill>
                  <a:srgbClr val="FF0000"/>
                </a:solidFill>
              </a:rPr>
              <a:t> from the literature, flux values are not unreasonable. B-values?</a:t>
            </a:r>
            <a:endParaRPr lang="en-GB" dirty="0" smtClean="0">
              <a:solidFill>
                <a:srgbClr val="FF0000"/>
              </a:solidFill>
            </a:endParaRPr>
          </a:p>
          <a:p>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20</a:t>
            </a:fld>
            <a:endParaRPr lang="en-US"/>
          </a:p>
        </p:txBody>
      </p:sp>
    </p:spTree>
    <p:extLst>
      <p:ext uri="{BB962C8B-B14F-4D97-AF65-F5344CB8AC3E}">
        <p14:creationId xmlns:p14="http://schemas.microsoft.com/office/powerpoint/2010/main" val="250171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present the key results of your project work and their interpretation, in the context of the question that you defined.</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Notes for 1. </a:t>
            </a:r>
            <a:r>
              <a:rPr lang="en-GB" dirty="0" smtClean="0">
                <a:solidFill>
                  <a:srgbClr val="FF0000"/>
                </a:solidFill>
              </a:rPr>
              <a:t>Likely caused by low-light acclimated phytoplankton+ MLD shallowing or nutrient-depletion in the surface (silicate…iron).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rPr>
              <a:t>2. When compared to values</a:t>
            </a:r>
            <a:r>
              <a:rPr lang="en-GB" baseline="0" dirty="0" smtClean="0">
                <a:solidFill>
                  <a:srgbClr val="FF0000"/>
                </a:solidFill>
              </a:rPr>
              <a:t> from the literature, flux values are not unreasonable. B-values?</a:t>
            </a:r>
            <a:endParaRPr lang="en-GB" dirty="0" smtClean="0">
              <a:solidFill>
                <a:srgbClr val="FF0000"/>
              </a:solidFill>
            </a:endParaRPr>
          </a:p>
          <a:p>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21</a:t>
            </a:fld>
            <a:endParaRPr lang="en-US"/>
          </a:p>
        </p:txBody>
      </p:sp>
    </p:spTree>
    <p:extLst>
      <p:ext uri="{BB962C8B-B14F-4D97-AF65-F5344CB8AC3E}">
        <p14:creationId xmlns:p14="http://schemas.microsoft.com/office/powerpoint/2010/main" val="2038088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present the key results of your project work and their interpretation, in the context of the question that you defined.</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Notes for 1. </a:t>
            </a:r>
            <a:r>
              <a:rPr lang="en-GB" dirty="0" smtClean="0">
                <a:solidFill>
                  <a:srgbClr val="FF0000"/>
                </a:solidFill>
              </a:rPr>
              <a:t>Likely caused by low-light acclimated phytoplankton+ MLD shallowing or nutrient-depletion in the surface (silicate…iron).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FF0000"/>
                </a:solidFill>
              </a:rPr>
              <a:t>2. When compared to values</a:t>
            </a:r>
            <a:r>
              <a:rPr lang="en-GB" baseline="0" dirty="0" smtClean="0">
                <a:solidFill>
                  <a:srgbClr val="FF0000"/>
                </a:solidFill>
              </a:rPr>
              <a:t> from the literature, flux values are not unreasonable. B-values?</a:t>
            </a:r>
            <a:endParaRPr lang="en-GB" dirty="0" smtClean="0">
              <a:solidFill>
                <a:srgbClr val="FF0000"/>
              </a:solidFill>
            </a:endParaRPr>
          </a:p>
          <a:p>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22</a:t>
            </a:fld>
            <a:endParaRPr lang="en-US"/>
          </a:p>
        </p:txBody>
      </p:sp>
    </p:spTree>
    <p:extLst>
      <p:ext uri="{BB962C8B-B14F-4D97-AF65-F5344CB8AC3E}">
        <p14:creationId xmlns:p14="http://schemas.microsoft.com/office/powerpoint/2010/main" val="2536117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A3E57C4-0C5B-4830-B253-6904CD017A41}" type="slidenum">
              <a:rPr lang="en-US" smtClean="0"/>
              <a:t>23</a:t>
            </a:fld>
            <a:endParaRPr lang="en-US"/>
          </a:p>
        </p:txBody>
      </p:sp>
    </p:spTree>
    <p:extLst>
      <p:ext uri="{BB962C8B-B14F-4D97-AF65-F5344CB8AC3E}">
        <p14:creationId xmlns:p14="http://schemas.microsoft.com/office/powerpoint/2010/main" val="552706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 temperature</a:t>
            </a:r>
            <a:r>
              <a:rPr lang="en-US" baseline="0" dirty="0" smtClean="0"/>
              <a:t> and salinity to chlorophyll a and POC</a:t>
            </a:r>
          </a:p>
          <a:p>
            <a:r>
              <a:rPr lang="en-US" baseline="0" dirty="0" smtClean="0"/>
              <a:t>Temperature increased, salinity variability was relatively low, POC and </a:t>
            </a:r>
            <a:r>
              <a:rPr lang="en-US" baseline="0" dirty="0" err="1" smtClean="0"/>
              <a:t>chl</a:t>
            </a:r>
            <a:r>
              <a:rPr lang="en-US" baseline="0" dirty="0" smtClean="0"/>
              <a:t> concentration decreased in upper 50 m over time, can see elevated baseline in P3B and P3C under the winter water.</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25</a:t>
            </a:fld>
            <a:endParaRPr lang="en-US"/>
          </a:p>
        </p:txBody>
      </p:sp>
    </p:spTree>
    <p:extLst>
      <p:ext uri="{BB962C8B-B14F-4D97-AF65-F5344CB8AC3E}">
        <p14:creationId xmlns:p14="http://schemas.microsoft.com/office/powerpoint/2010/main" val="2182324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Warming in surface layer during duration of measurements.</a:t>
            </a:r>
          </a:p>
          <a:p>
            <a:r>
              <a:rPr lang="en-US" dirty="0" smtClean="0"/>
              <a:t>Winter Water layer (cold and low salinity)</a:t>
            </a:r>
          </a:p>
          <a:p>
            <a:r>
              <a:rPr lang="en-US" dirty="0" smtClean="0"/>
              <a:t>Salinity not as variable as temperature.</a:t>
            </a:r>
          </a:p>
          <a:p>
            <a:endParaRPr lang="en-US" dirty="0" smtClean="0"/>
          </a:p>
          <a:p>
            <a:r>
              <a:rPr lang="en-US" dirty="0" smtClean="0"/>
              <a:t>Introduce station</a:t>
            </a:r>
            <a:r>
              <a:rPr lang="en-US" baseline="0" dirty="0" smtClean="0"/>
              <a:t> P3A, B, C</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26</a:t>
            </a:fld>
            <a:endParaRPr lang="en-US"/>
          </a:p>
        </p:txBody>
      </p:sp>
    </p:spTree>
    <p:extLst>
      <p:ext uri="{BB962C8B-B14F-4D97-AF65-F5344CB8AC3E}">
        <p14:creationId xmlns:p14="http://schemas.microsoft.com/office/powerpoint/2010/main" val="221085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ocean can act as a sink of carbon dioxide from the atmosphere through complex processes in which marine organisms remove CO</a:t>
            </a:r>
            <a:r>
              <a:rPr lang="en-GB" baseline="-25000" dirty="0" smtClean="0"/>
              <a:t>2</a:t>
            </a:r>
            <a:r>
              <a:rPr lang="en-GB" dirty="0" smtClean="0"/>
              <a:t> from the surface ocean and transport carbon to the deep ocean as particulate organic carbon (POC). Once it is exported to depth, carbon can stay trapped for hundreds or thousands of years, effectively hiding from the atmosphere. This process mitigates climate change and is linked with the cycling of elements through the ocean. However, it is difficult to measure POC in high spatial and temporal resolution. </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27</a:t>
            </a:fld>
            <a:endParaRPr lang="en-US"/>
          </a:p>
        </p:txBody>
      </p:sp>
    </p:spTree>
    <p:extLst>
      <p:ext uri="{BB962C8B-B14F-4D97-AF65-F5344CB8AC3E}">
        <p14:creationId xmlns:p14="http://schemas.microsoft.com/office/powerpoint/2010/main" val="271368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ocean can act as a sink of carbon dioxide from the atmosphere through complex processes in which marine organisms remove CO</a:t>
            </a:r>
            <a:r>
              <a:rPr lang="en-GB" baseline="-25000" dirty="0" smtClean="0"/>
              <a:t>2</a:t>
            </a:r>
            <a:r>
              <a:rPr lang="en-GB" dirty="0" smtClean="0"/>
              <a:t> from the surface ocean and transport carbon to the deep ocean as particulate organic carbon (POC). Once it is exported to depth, carbon can stay trapped for hundreds or thousands of years, effectively hiding from the atmosphere. This process mitigates climate change and is linked with the cycling of elements through the ocean. However, it is difficult to measure POC in high spatial and temporal resolution</a:t>
            </a:r>
            <a:r>
              <a:rPr lang="en-GB" baseline="0" dirty="0" smtClean="0"/>
              <a:t> and </a:t>
            </a:r>
            <a:r>
              <a:rPr lang="en-GB" b="1" baseline="0" dirty="0" smtClean="0"/>
              <a:t>we don’t fully understand processes in the mesopelagic.</a:t>
            </a:r>
            <a:endParaRPr lang="en-US" b="1" dirty="0" smtClean="0"/>
          </a:p>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3</a:t>
            </a:fld>
            <a:endParaRPr lang="en-US"/>
          </a:p>
        </p:txBody>
      </p:sp>
    </p:spTree>
    <p:extLst>
      <p:ext uri="{BB962C8B-B14F-4D97-AF65-F5344CB8AC3E}">
        <p14:creationId xmlns:p14="http://schemas.microsoft.com/office/powerpoint/2010/main" val="158166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profile well.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Particulate </a:t>
            </a:r>
            <a:r>
              <a:rPr lang="en-US" sz="1200" b="0" i="0" kern="1200" dirty="0" smtClean="0">
                <a:solidFill>
                  <a:schemeClr val="tx1"/>
                </a:solidFill>
                <a:effectLst/>
                <a:latin typeface="+mn-lt"/>
                <a:ea typeface="+mn-ea"/>
                <a:cs typeface="+mn-cs"/>
              </a:rPr>
              <a:t>optical backscattering (</a:t>
            </a:r>
            <a:r>
              <a:rPr lang="en-US" sz="1200" b="0" i="1" kern="1200" dirty="0" err="1" smtClean="0">
                <a:solidFill>
                  <a:schemeClr val="tx1"/>
                </a:solidFill>
                <a:effectLst/>
                <a:latin typeface="+mn-lt"/>
                <a:ea typeface="+mn-ea"/>
                <a:cs typeface="+mn-cs"/>
              </a:rPr>
              <a:t>b</a:t>
            </a:r>
            <a:r>
              <a:rPr lang="en-US" sz="1200" b="0" i="0" kern="1200" baseline="-25000" dirty="0" err="1" smtClean="0">
                <a:solidFill>
                  <a:schemeClr val="tx1"/>
                </a:solidFill>
                <a:effectLst/>
                <a:latin typeface="+mn-lt"/>
                <a:ea typeface="+mn-ea"/>
                <a:cs typeface="+mn-cs"/>
              </a:rPr>
              <a:t>bp</a:t>
            </a:r>
            <a:r>
              <a:rPr lang="en-US" sz="1200" b="0" i="0" kern="1200" dirty="0" smtClean="0">
                <a:solidFill>
                  <a:schemeClr val="tx1"/>
                </a:solidFill>
                <a:effectLst/>
                <a:latin typeface="+mn-lt"/>
                <a:ea typeface="+mn-ea"/>
                <a:cs typeface="+mn-cs"/>
              </a:rPr>
              <a:t>) is sensitive to marine particles and is correlated to the concentration of particulate organic carbon (POC) (size range 0.2–20 </a:t>
            </a:r>
            <a:r>
              <a:rPr lang="en-US" sz="1200" b="0" i="0" kern="1200" dirty="0" err="1" smtClean="0">
                <a:solidFill>
                  <a:schemeClr val="tx1"/>
                </a:solidFill>
                <a:effectLst/>
                <a:latin typeface="+mn-lt"/>
                <a:ea typeface="+mn-ea"/>
                <a:cs typeface="+mn-cs"/>
              </a:rPr>
              <a:t>μm</a:t>
            </a:r>
            <a:r>
              <a:rPr lang="en-US" sz="1200" b="0" i="0" kern="1200" dirty="0" smtClean="0">
                <a:solidFill>
                  <a:schemeClr val="tx1"/>
                </a:solidFill>
                <a:effectLst/>
                <a:latin typeface="+mn-lt"/>
                <a:ea typeface="+mn-ea"/>
                <a:cs typeface="+mn-cs"/>
              </a:rPr>
              <a:t> )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conversion factor of BBP to POC from literature (Nathan’s paper). Justify -&gt; there are</a:t>
            </a:r>
            <a:r>
              <a:rPr lang="en-US" sz="1200" b="0" i="0" kern="1200" baseline="0" dirty="0" smtClean="0">
                <a:solidFill>
                  <a:schemeClr val="tx1"/>
                </a:solidFill>
                <a:effectLst/>
                <a:latin typeface="+mn-lt"/>
                <a:ea typeface="+mn-ea"/>
                <a:cs typeface="+mn-cs"/>
              </a:rPr>
              <a:t> samples of POC taken during cruise but they haven’t been </a:t>
            </a:r>
            <a:r>
              <a:rPr lang="en-US" sz="1200" b="0" i="0" kern="1200" baseline="0" dirty="0" err="1" smtClean="0">
                <a:solidFill>
                  <a:schemeClr val="tx1"/>
                </a:solidFill>
                <a:effectLst/>
                <a:latin typeface="+mn-lt"/>
                <a:ea typeface="+mn-ea"/>
                <a:cs typeface="+mn-cs"/>
              </a:rPr>
              <a:t>analysed</a:t>
            </a:r>
            <a:r>
              <a:rPr lang="en-US" sz="1200" b="0" i="0" kern="1200" baseline="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Baseline found by smoothing optical data – applying a running median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Mention that </a:t>
            </a:r>
            <a:r>
              <a:rPr lang="en-US" sz="1200" b="0" i="0" kern="1200" baseline="0" dirty="0" err="1" smtClean="0">
                <a:solidFill>
                  <a:schemeClr val="tx1"/>
                </a:solidFill>
                <a:effectLst/>
                <a:latin typeface="+mn-lt"/>
                <a:ea typeface="+mn-ea"/>
                <a:cs typeface="+mn-cs"/>
              </a:rPr>
              <a:t>chl</a:t>
            </a:r>
            <a:r>
              <a:rPr lang="en-US" sz="1200" b="0" i="0" kern="1200" baseline="0" dirty="0" smtClean="0">
                <a:solidFill>
                  <a:schemeClr val="tx1"/>
                </a:solidFill>
                <a:effectLst/>
                <a:latin typeface="+mn-lt"/>
                <a:ea typeface="+mn-ea"/>
                <a:cs typeface="+mn-cs"/>
              </a:rPr>
              <a:t> calibration had good fit.</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28</a:t>
            </a:fld>
            <a:endParaRPr lang="en-US"/>
          </a:p>
        </p:txBody>
      </p:sp>
    </p:spTree>
    <p:extLst>
      <p:ext uri="{BB962C8B-B14F-4D97-AF65-F5344CB8AC3E}">
        <p14:creationId xmlns:p14="http://schemas.microsoft.com/office/powerpoint/2010/main" val="185404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Go</a:t>
            </a:r>
            <a:r>
              <a:rPr lang="en-GB" sz="1200" b="1" kern="1200" baseline="0" dirty="0" smtClean="0">
                <a:solidFill>
                  <a:schemeClr val="tx1"/>
                </a:solidFill>
                <a:effectLst/>
                <a:latin typeface="+mn-lt"/>
                <a:ea typeface="+mn-ea"/>
                <a:cs typeface="+mn-cs"/>
              </a:rPr>
              <a:t> over graph</a:t>
            </a:r>
            <a:endParaRPr lang="en-GB"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Three</a:t>
            </a:r>
            <a:r>
              <a:rPr lang="en-GB" sz="1200" b="1" kern="1200" baseline="0" dirty="0" smtClean="0">
                <a:solidFill>
                  <a:schemeClr val="tx1"/>
                </a:solidFill>
                <a:effectLst/>
                <a:latin typeface="+mn-lt"/>
                <a:ea typeface="+mn-ea"/>
                <a:cs typeface="+mn-cs"/>
              </a:rPr>
              <a:t> </a:t>
            </a:r>
            <a:r>
              <a:rPr lang="en-GB" sz="1200" b="1" kern="1200" baseline="0" dirty="0" smtClean="0">
                <a:solidFill>
                  <a:schemeClr val="tx1"/>
                </a:solidFill>
                <a:effectLst/>
                <a:latin typeface="+mn-lt"/>
                <a:ea typeface="+mn-ea"/>
                <a:cs typeface="+mn-cs"/>
              </a:rPr>
              <a:t>visits to P3 -&gt; P3A P3B P3C</a:t>
            </a:r>
            <a:endParaRPr lang="en-GB"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Figure:</a:t>
            </a:r>
            <a:r>
              <a:rPr lang="en-GB" b="0" dirty="0" smtClean="0"/>
              <a:t> </a:t>
            </a:r>
            <a:r>
              <a:rPr lang="en-GB" sz="1200" b="0" kern="1200" dirty="0" smtClean="0">
                <a:solidFill>
                  <a:schemeClr val="tx1"/>
                </a:solidFill>
                <a:effectLst/>
                <a:latin typeface="+mn-lt"/>
                <a:ea typeface="+mn-ea"/>
                <a:cs typeface="+mn-cs"/>
              </a:rPr>
              <a:t>Sea Surface Temperature (SST) from MWIR with mean geostrophic currents overlaid.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Here, a project is proposed that uses optical data collected on COMICS cruise to determine the variability of POC and</a:t>
            </a:r>
            <a:r>
              <a:rPr lang="en-GB" baseline="0" dirty="0" smtClean="0"/>
              <a:t> </a:t>
            </a:r>
            <a:r>
              <a:rPr lang="en-GB" dirty="0" smtClean="0"/>
              <a:t>in South Georgia.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GB" dirty="0"/>
          </a:p>
        </p:txBody>
      </p:sp>
      <p:sp>
        <p:nvSpPr>
          <p:cNvPr id="4" name="Slide Number Placeholder 3"/>
          <p:cNvSpPr>
            <a:spLocks noGrp="1"/>
          </p:cNvSpPr>
          <p:nvPr>
            <p:ph type="sldNum" sz="quarter" idx="10"/>
          </p:nvPr>
        </p:nvSpPr>
        <p:spPr/>
        <p:txBody>
          <a:bodyPr/>
          <a:lstStyle/>
          <a:p>
            <a:fld id="{EA3E57C4-0C5B-4830-B253-6904CD017A41}" type="slidenum">
              <a:rPr lang="en-US" smtClean="0"/>
              <a:t>4</a:t>
            </a:fld>
            <a:endParaRPr lang="en-US"/>
          </a:p>
        </p:txBody>
      </p:sp>
    </p:spTree>
    <p:extLst>
      <p:ext uri="{BB962C8B-B14F-4D97-AF65-F5344CB8AC3E}">
        <p14:creationId xmlns:p14="http://schemas.microsoft.com/office/powerpoint/2010/main" val="2132570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5</a:t>
            </a:fld>
            <a:endParaRPr lang="en-US"/>
          </a:p>
        </p:txBody>
      </p:sp>
    </p:spTree>
    <p:extLst>
      <p:ext uri="{BB962C8B-B14F-4D97-AF65-F5344CB8AC3E}">
        <p14:creationId xmlns:p14="http://schemas.microsoft.com/office/powerpoint/2010/main" val="342786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6</a:t>
            </a:fld>
            <a:endParaRPr lang="en-US"/>
          </a:p>
        </p:txBody>
      </p:sp>
    </p:spTree>
    <p:extLst>
      <p:ext uri="{BB962C8B-B14F-4D97-AF65-F5344CB8AC3E}">
        <p14:creationId xmlns:p14="http://schemas.microsoft.com/office/powerpoint/2010/main" val="86572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7</a:t>
            </a:fld>
            <a:endParaRPr lang="en-US"/>
          </a:p>
        </p:txBody>
      </p:sp>
    </p:spTree>
    <p:extLst>
      <p:ext uri="{BB962C8B-B14F-4D97-AF65-F5344CB8AC3E}">
        <p14:creationId xmlns:p14="http://schemas.microsoft.com/office/powerpoint/2010/main" val="39351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Different speeds – affects optical data,</a:t>
            </a:r>
            <a:r>
              <a:rPr lang="en-GB" b="1" baseline="0" dirty="0" smtClean="0"/>
              <a:t> so split analyses</a:t>
            </a:r>
            <a:endParaRPr lang="en-GB" b="1" dirty="0" smtClean="0"/>
          </a:p>
          <a:p>
            <a:r>
              <a:rPr lang="en-GB" dirty="0" smtClean="0"/>
              <a:t>All ship-based</a:t>
            </a:r>
          </a:p>
          <a:p>
            <a:r>
              <a:rPr lang="en-GB" dirty="0" smtClean="0"/>
              <a:t>ECO</a:t>
            </a:r>
            <a:r>
              <a:rPr lang="en-GB" baseline="0" dirty="0" smtClean="0"/>
              <a:t> puck on profiles of both</a:t>
            </a:r>
          </a:p>
          <a:p>
            <a:r>
              <a:rPr lang="en-GB" baseline="0" dirty="0" smtClean="0"/>
              <a:t>ECO stands for “</a:t>
            </a:r>
            <a:r>
              <a:rPr lang="en-US" sz="1200" b="0" i="0" kern="1200" dirty="0" smtClean="0">
                <a:solidFill>
                  <a:schemeClr val="tx1"/>
                </a:solidFill>
                <a:effectLst/>
                <a:latin typeface="+mn-lt"/>
                <a:ea typeface="+mn-ea"/>
                <a:cs typeface="+mn-cs"/>
              </a:rPr>
              <a:t>Environmental Characterization Optics”</a:t>
            </a:r>
            <a:endParaRPr lang="en-GB" baseline="0" dirty="0" smtClean="0"/>
          </a:p>
          <a:p>
            <a:r>
              <a:rPr lang="en-GB" baseline="0" dirty="0" smtClean="0"/>
              <a:t>Add number of profiles for each</a:t>
            </a:r>
            <a:endParaRPr lang="en-GB" dirty="0" smtClean="0"/>
          </a:p>
        </p:txBody>
      </p:sp>
      <p:sp>
        <p:nvSpPr>
          <p:cNvPr id="4" name="Slide Number Placeholder 3"/>
          <p:cNvSpPr>
            <a:spLocks noGrp="1"/>
          </p:cNvSpPr>
          <p:nvPr>
            <p:ph type="sldNum" sz="quarter" idx="10"/>
          </p:nvPr>
        </p:nvSpPr>
        <p:spPr/>
        <p:txBody>
          <a:bodyPr/>
          <a:lstStyle/>
          <a:p>
            <a:fld id="{EA3E57C4-0C5B-4830-B253-6904CD017A41}" type="slidenum">
              <a:rPr lang="en-US" smtClean="0"/>
              <a:t>9</a:t>
            </a:fld>
            <a:endParaRPr lang="en-US"/>
          </a:p>
        </p:txBody>
      </p:sp>
    </p:spTree>
    <p:extLst>
      <p:ext uri="{BB962C8B-B14F-4D97-AF65-F5344CB8AC3E}">
        <p14:creationId xmlns:p14="http://schemas.microsoft.com/office/powerpoint/2010/main" val="1727437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profile well.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Particulate </a:t>
            </a:r>
            <a:r>
              <a:rPr lang="en-US" sz="1200" b="0" i="0" kern="1200" dirty="0" smtClean="0">
                <a:solidFill>
                  <a:schemeClr val="tx1"/>
                </a:solidFill>
                <a:effectLst/>
                <a:latin typeface="+mn-lt"/>
                <a:ea typeface="+mn-ea"/>
                <a:cs typeface="+mn-cs"/>
              </a:rPr>
              <a:t>optical backscattering (</a:t>
            </a:r>
            <a:r>
              <a:rPr lang="en-US" sz="1200" b="0" i="1" kern="1200" dirty="0" err="1" smtClean="0">
                <a:solidFill>
                  <a:schemeClr val="tx1"/>
                </a:solidFill>
                <a:effectLst/>
                <a:latin typeface="+mn-lt"/>
                <a:ea typeface="+mn-ea"/>
                <a:cs typeface="+mn-cs"/>
              </a:rPr>
              <a:t>b</a:t>
            </a:r>
            <a:r>
              <a:rPr lang="en-US" sz="1200" b="0" i="0" kern="1200" baseline="-25000" dirty="0" err="1" smtClean="0">
                <a:solidFill>
                  <a:schemeClr val="tx1"/>
                </a:solidFill>
                <a:effectLst/>
                <a:latin typeface="+mn-lt"/>
                <a:ea typeface="+mn-ea"/>
                <a:cs typeface="+mn-cs"/>
              </a:rPr>
              <a:t>bp</a:t>
            </a:r>
            <a:r>
              <a:rPr lang="en-US" sz="1200" b="0" i="0" kern="1200" dirty="0" smtClean="0">
                <a:solidFill>
                  <a:schemeClr val="tx1"/>
                </a:solidFill>
                <a:effectLst/>
                <a:latin typeface="+mn-lt"/>
                <a:ea typeface="+mn-ea"/>
                <a:cs typeface="+mn-cs"/>
              </a:rPr>
              <a:t>) is sensitive to marine particles and is correlated to the concentration of particulate organic carbon (POC) (size range 0.2–20 </a:t>
            </a:r>
            <a:r>
              <a:rPr lang="en-US" sz="1200" b="0" i="0" kern="1200" dirty="0" err="1" smtClean="0">
                <a:solidFill>
                  <a:schemeClr val="tx1"/>
                </a:solidFill>
                <a:effectLst/>
                <a:latin typeface="+mn-lt"/>
                <a:ea typeface="+mn-ea"/>
                <a:cs typeface="+mn-cs"/>
              </a:rPr>
              <a:t>μm</a:t>
            </a:r>
            <a:r>
              <a:rPr lang="en-US" sz="1200" b="0" i="0" kern="1200" dirty="0" smtClean="0">
                <a:solidFill>
                  <a:schemeClr val="tx1"/>
                </a:solidFill>
                <a:effectLst/>
                <a:latin typeface="+mn-lt"/>
                <a:ea typeface="+mn-ea"/>
                <a:cs typeface="+mn-cs"/>
              </a:rPr>
              <a:t> )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conversion factor of BBP to POC from literature (Nathan’s paper). Justify -&gt; there are</a:t>
            </a:r>
            <a:r>
              <a:rPr lang="en-US" sz="1200" b="0" i="0" kern="1200" baseline="0" dirty="0" smtClean="0">
                <a:solidFill>
                  <a:schemeClr val="tx1"/>
                </a:solidFill>
                <a:effectLst/>
                <a:latin typeface="+mn-lt"/>
                <a:ea typeface="+mn-ea"/>
                <a:cs typeface="+mn-cs"/>
              </a:rPr>
              <a:t> samples of POC taken during cruise but they haven’t been </a:t>
            </a:r>
            <a:r>
              <a:rPr lang="en-US" sz="1200" b="0" i="0" kern="1200" baseline="0" dirty="0" err="1" smtClean="0">
                <a:solidFill>
                  <a:schemeClr val="tx1"/>
                </a:solidFill>
                <a:effectLst/>
                <a:latin typeface="+mn-lt"/>
                <a:ea typeface="+mn-ea"/>
                <a:cs typeface="+mn-cs"/>
              </a:rPr>
              <a:t>analysed</a:t>
            </a:r>
            <a:r>
              <a:rPr lang="en-US" sz="1200" b="0" i="0" kern="1200" baseline="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Baseline found by smoothing optical data – applying a running median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Mention that </a:t>
            </a:r>
            <a:r>
              <a:rPr lang="en-US" sz="1200" b="0" i="0" kern="1200" baseline="0" dirty="0" err="1" smtClean="0">
                <a:solidFill>
                  <a:schemeClr val="tx1"/>
                </a:solidFill>
                <a:effectLst/>
                <a:latin typeface="+mn-lt"/>
                <a:ea typeface="+mn-ea"/>
                <a:cs typeface="+mn-cs"/>
              </a:rPr>
              <a:t>chl</a:t>
            </a:r>
            <a:r>
              <a:rPr lang="en-US" sz="1200" b="0" i="0" kern="1200" baseline="0" dirty="0" smtClean="0">
                <a:solidFill>
                  <a:schemeClr val="tx1"/>
                </a:solidFill>
                <a:effectLst/>
                <a:latin typeface="+mn-lt"/>
                <a:ea typeface="+mn-ea"/>
                <a:cs typeface="+mn-cs"/>
              </a:rPr>
              <a:t> calibration had good fit.</a:t>
            </a:r>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13</a:t>
            </a:fld>
            <a:endParaRPr lang="en-US"/>
          </a:p>
        </p:txBody>
      </p:sp>
    </p:spTree>
    <p:extLst>
      <p:ext uri="{BB962C8B-B14F-4D97-AF65-F5344CB8AC3E}">
        <p14:creationId xmlns:p14="http://schemas.microsoft.com/office/powerpoint/2010/main" val="418519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Explain graph</a:t>
            </a:r>
          </a:p>
          <a:p>
            <a:r>
              <a:rPr lang="en-US" dirty="0" smtClean="0"/>
              <a:t>Log scale – connect</a:t>
            </a:r>
            <a:r>
              <a:rPr lang="en-US" baseline="0" dirty="0" smtClean="0"/>
              <a:t> mean profiles and scatter</a:t>
            </a:r>
            <a:endParaRPr lang="en-US" dirty="0" smtClean="0"/>
          </a:p>
          <a:p>
            <a:endParaRPr lang="en-US" dirty="0" smtClean="0"/>
          </a:p>
          <a:p>
            <a:r>
              <a:rPr lang="en-US" dirty="0" smtClean="0"/>
              <a:t>Ultimately </a:t>
            </a:r>
            <a:r>
              <a:rPr lang="en-US" dirty="0" smtClean="0"/>
              <a:t>phytoplankton drives export</a:t>
            </a:r>
          </a:p>
          <a:p>
            <a:r>
              <a:rPr lang="en-US" dirty="0" err="1" smtClean="0"/>
              <a:t>Chl</a:t>
            </a:r>
            <a:r>
              <a:rPr lang="en-US" dirty="0" smtClean="0"/>
              <a:t> data from</a:t>
            </a:r>
            <a:r>
              <a:rPr lang="en-US" baseline="0" dirty="0" smtClean="0"/>
              <a:t> all platforms</a:t>
            </a:r>
            <a:endParaRPr lang="en-US" dirty="0" smtClean="0"/>
          </a:p>
          <a:p>
            <a:r>
              <a:rPr lang="en-US" dirty="0" smtClean="0"/>
              <a:t>Describe phytoplankton dynamics</a:t>
            </a:r>
          </a:p>
          <a:p>
            <a:pPr lvl="1"/>
            <a:r>
              <a:rPr lang="en-US" dirty="0" smtClean="0"/>
              <a:t>Surface concentration</a:t>
            </a:r>
          </a:p>
          <a:p>
            <a:pPr lvl="1"/>
            <a:r>
              <a:rPr lang="en-US" dirty="0" smtClean="0"/>
              <a:t>‘flux’ in baseline below WW</a:t>
            </a:r>
            <a:r>
              <a:rPr lang="en-US" baseline="0" dirty="0" smtClean="0"/>
              <a:t> in P3B</a:t>
            </a:r>
            <a:endParaRPr lang="en-US" dirty="0" smtClean="0"/>
          </a:p>
          <a:p>
            <a:endParaRPr lang="en-US" dirty="0"/>
          </a:p>
        </p:txBody>
      </p:sp>
      <p:sp>
        <p:nvSpPr>
          <p:cNvPr id="4" name="Slide Number Placeholder 3"/>
          <p:cNvSpPr>
            <a:spLocks noGrp="1"/>
          </p:cNvSpPr>
          <p:nvPr>
            <p:ph type="sldNum" sz="quarter" idx="10"/>
          </p:nvPr>
        </p:nvSpPr>
        <p:spPr/>
        <p:txBody>
          <a:bodyPr/>
          <a:lstStyle/>
          <a:p>
            <a:fld id="{EA3E57C4-0C5B-4830-B253-6904CD017A41}" type="slidenum">
              <a:rPr lang="en-US" smtClean="0"/>
              <a:t>14</a:t>
            </a:fld>
            <a:endParaRPr lang="en-US"/>
          </a:p>
        </p:txBody>
      </p:sp>
    </p:spTree>
    <p:extLst>
      <p:ext uri="{BB962C8B-B14F-4D97-AF65-F5344CB8AC3E}">
        <p14:creationId xmlns:p14="http://schemas.microsoft.com/office/powerpoint/2010/main" val="1348281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8FAE38-3404-458E-9F8F-20A115982C5E}" type="datetimeFigureOut">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444876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AE38-3404-458E-9F8F-20A115982C5E}" type="datetimeFigureOut">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154389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AE38-3404-458E-9F8F-20A115982C5E}" type="datetimeFigureOut">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279218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8FAE38-3404-458E-9F8F-20A115982C5E}" type="datetimeFigureOut">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76084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8FAE38-3404-458E-9F8F-20A115982C5E}" type="datetimeFigureOut">
              <a:rPr lang="en-US" smtClean="0"/>
              <a:t>9/3/2018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66164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8FAE38-3404-458E-9F8F-20A115982C5E}" type="datetimeFigureOut">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2925656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FAE38-3404-458E-9F8F-20A115982C5E}" type="datetimeFigureOut">
              <a:rPr lang="en-US" smtClean="0"/>
              <a:t>9/3/2018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447607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8FAE38-3404-458E-9F8F-20A115982C5E}" type="datetimeFigureOut">
              <a:rPr lang="en-US" smtClean="0"/>
              <a:t>9/3/2018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287130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8FAE38-3404-458E-9F8F-20A115982C5E}" type="datetimeFigureOut">
              <a:rPr lang="en-US" smtClean="0"/>
              <a:t>9/3/2018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382595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AE38-3404-458E-9F8F-20A115982C5E}" type="datetimeFigureOut">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2678902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8FAE38-3404-458E-9F8F-20A115982C5E}" type="datetimeFigureOut">
              <a:rPr lang="en-US" smtClean="0"/>
              <a:t>9/3/2018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63AD67-785E-4868-AF1E-55EEA084C519}" type="slidenum">
              <a:rPr lang="en-US" smtClean="0"/>
              <a:t>‹#›</a:t>
            </a:fld>
            <a:endParaRPr lang="en-US"/>
          </a:p>
        </p:txBody>
      </p:sp>
    </p:spTree>
    <p:extLst>
      <p:ext uri="{BB962C8B-B14F-4D97-AF65-F5344CB8AC3E}">
        <p14:creationId xmlns:p14="http://schemas.microsoft.com/office/powerpoint/2010/main" val="157716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FAE38-3404-458E-9F8F-20A115982C5E}" type="datetimeFigureOut">
              <a:rPr lang="en-US" smtClean="0"/>
              <a:t>9/3/2018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63AD67-785E-4868-AF1E-55EEA084C519}" type="slidenum">
              <a:rPr lang="en-US" smtClean="0"/>
              <a:t>‹#›</a:t>
            </a:fld>
            <a:endParaRPr lang="en-US"/>
          </a:p>
        </p:txBody>
      </p:sp>
    </p:spTree>
    <p:extLst>
      <p:ext uri="{BB962C8B-B14F-4D97-AF65-F5344CB8AC3E}">
        <p14:creationId xmlns:p14="http://schemas.microsoft.com/office/powerpoint/2010/main" val="15475561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ormAutofit fontScale="90000"/>
          </a:bodyPr>
          <a:lstStyle/>
          <a:p>
            <a:r>
              <a:rPr lang="en-US" dirty="0"/>
              <a:t>Temporal evolution of interior carbon stocks in South Georgia </a:t>
            </a:r>
          </a:p>
        </p:txBody>
      </p:sp>
      <p:sp>
        <p:nvSpPr>
          <p:cNvPr id="3" name="Subtitle 2"/>
          <p:cNvSpPr>
            <a:spLocks noGrp="1"/>
          </p:cNvSpPr>
          <p:nvPr>
            <p:ph type="subTitle" idx="1"/>
          </p:nvPr>
        </p:nvSpPr>
        <p:spPr>
          <a:xfrm>
            <a:off x="1524000" y="3735042"/>
            <a:ext cx="9144000" cy="1655762"/>
          </a:xfrm>
        </p:spPr>
        <p:txBody>
          <a:bodyPr>
            <a:normAutofit/>
          </a:bodyPr>
          <a:lstStyle/>
          <a:p>
            <a:r>
              <a:rPr lang="en-US" sz="2600" dirty="0" smtClean="0"/>
              <a:t>Evelyn Byer</a:t>
            </a:r>
          </a:p>
          <a:p>
            <a:pPr lvl="0">
              <a:lnSpc>
                <a:spcPct val="100000"/>
              </a:lnSpc>
              <a:spcBef>
                <a:spcPts val="0"/>
              </a:spcBef>
            </a:pPr>
            <a:r>
              <a:rPr lang="en-US" sz="2200" dirty="0">
                <a:solidFill>
                  <a:prstClr val="black"/>
                </a:solidFill>
              </a:rPr>
              <a:t>University of Southampton</a:t>
            </a:r>
          </a:p>
          <a:p>
            <a:pPr lvl="0">
              <a:lnSpc>
                <a:spcPct val="100000"/>
              </a:lnSpc>
              <a:spcBef>
                <a:spcPts val="0"/>
              </a:spcBef>
            </a:pPr>
            <a:r>
              <a:rPr lang="en-US" sz="2200" dirty="0">
                <a:solidFill>
                  <a:prstClr val="black"/>
                </a:solidFill>
              </a:rPr>
              <a:t>MSc Oceanography</a:t>
            </a:r>
          </a:p>
          <a:p>
            <a:pPr lvl="0">
              <a:lnSpc>
                <a:spcPct val="100000"/>
              </a:lnSpc>
              <a:spcBef>
                <a:spcPts val="0"/>
              </a:spcBef>
            </a:pPr>
            <a:r>
              <a:rPr lang="en-US" sz="2200" dirty="0">
                <a:solidFill>
                  <a:prstClr val="black"/>
                </a:solidFill>
              </a:rPr>
              <a:t>September 4, </a:t>
            </a:r>
            <a:r>
              <a:rPr lang="en-US" sz="2200" dirty="0" smtClean="0">
                <a:solidFill>
                  <a:prstClr val="black"/>
                </a:solidFill>
              </a:rPr>
              <a:t>2018</a:t>
            </a:r>
            <a:endParaRPr lang="en-US" sz="2200" dirty="0">
              <a:solidFill>
                <a:prstClr val="black"/>
              </a:solidFill>
            </a:endParaRPr>
          </a:p>
        </p:txBody>
      </p:sp>
    </p:spTree>
    <p:extLst>
      <p:ext uri="{BB962C8B-B14F-4D97-AF65-F5344CB8AC3E}">
        <p14:creationId xmlns:p14="http://schemas.microsoft.com/office/powerpoint/2010/main" val="1677013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Can 792"/>
          <p:cNvSpPr/>
          <p:nvPr/>
        </p:nvSpPr>
        <p:spPr>
          <a:xfrm rot="16200000">
            <a:off x="8415022" y="3215859"/>
            <a:ext cx="1357208" cy="1285555"/>
          </a:xfrm>
          <a:prstGeom prst="can">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5" name="Isosceles Triangle 254"/>
          <p:cNvSpPr/>
          <p:nvPr/>
        </p:nvSpPr>
        <p:spPr bwMode="auto">
          <a:xfrm rot="5400000" flipH="1">
            <a:off x="6565279" y="2969142"/>
            <a:ext cx="2320203" cy="2330755"/>
          </a:xfrm>
          <a:prstGeom prst="triangle">
            <a:avLst/>
          </a:prstGeom>
          <a:gradFill>
            <a:gsLst>
              <a:gs pos="0">
                <a:schemeClr val="accent1">
                  <a:lumMod val="60000"/>
                  <a:lumOff val="40000"/>
                </a:schemeClr>
              </a:gs>
              <a:gs pos="100000">
                <a:schemeClr val="accent1">
                  <a:lumMod val="20000"/>
                  <a:lumOff val="80000"/>
                </a:schemeClr>
              </a:gs>
            </a:gsLst>
            <a:lin ang="5400000" scaled="0"/>
          </a:gradFill>
          <a:ln>
            <a:noFill/>
          </a:ln>
          <a:effectLst/>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dirty="0">
              <a:solidFill>
                <a:srgbClr val="000000"/>
              </a:solidFill>
              <a:ea typeface="ＭＳ Ｐゴシック" pitchFamily="-108" charset="-128"/>
              <a:cs typeface="ＭＳ Ｐゴシック" pitchFamily="-108" charset="-128"/>
            </a:endParaRPr>
          </a:p>
        </p:txBody>
      </p:sp>
      <p:sp>
        <p:nvSpPr>
          <p:cNvPr id="478" name="Left Arrow 477"/>
          <p:cNvSpPr/>
          <p:nvPr/>
        </p:nvSpPr>
        <p:spPr>
          <a:xfrm rot="10800000" flipH="1">
            <a:off x="5606077" y="3634859"/>
            <a:ext cx="709590" cy="505589"/>
          </a:xfrm>
          <a:prstGeom prst="lef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5" name="Group 238"/>
          <p:cNvGrpSpPr/>
          <p:nvPr/>
        </p:nvGrpSpPr>
        <p:grpSpPr>
          <a:xfrm>
            <a:off x="1316224" y="1066802"/>
            <a:ext cx="4306787" cy="5699184"/>
            <a:chOff x="4135213" y="334643"/>
            <a:chExt cx="4610858" cy="5699184"/>
          </a:xfrm>
        </p:grpSpPr>
        <p:cxnSp>
          <p:nvCxnSpPr>
            <p:cNvPr id="480" name="Straight Connector 479"/>
            <p:cNvCxnSpPr/>
            <p:nvPr/>
          </p:nvCxnSpPr>
          <p:spPr>
            <a:xfrm rot="10800000">
              <a:off x="5113867" y="5371351"/>
              <a:ext cx="3632204"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rot="5400000">
              <a:off x="3059023" y="3313971"/>
              <a:ext cx="4111277"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82" name="TextBox 481"/>
            <p:cNvSpPr txBox="1"/>
            <p:nvPr/>
          </p:nvSpPr>
          <p:spPr>
            <a:xfrm>
              <a:off x="6397157" y="5449051"/>
              <a:ext cx="1217657" cy="584776"/>
            </a:xfrm>
            <a:prstGeom prst="rect">
              <a:avLst/>
            </a:prstGeom>
            <a:noFill/>
          </p:spPr>
          <p:txBody>
            <a:bodyPr wrap="square" rtlCol="0">
              <a:spAutoFit/>
            </a:bodyPr>
            <a:lstStyle/>
            <a:p>
              <a:r>
                <a:rPr lang="en-US" sz="3200" dirty="0"/>
                <a:t>Time</a:t>
              </a:r>
            </a:p>
          </p:txBody>
        </p:sp>
        <p:sp>
          <p:nvSpPr>
            <p:cNvPr id="483" name="TextBox 482"/>
            <p:cNvSpPr txBox="1"/>
            <p:nvPr/>
          </p:nvSpPr>
          <p:spPr>
            <a:xfrm rot="16200000">
              <a:off x="2147449" y="2322407"/>
              <a:ext cx="5062899" cy="1087372"/>
            </a:xfrm>
            <a:prstGeom prst="rect">
              <a:avLst/>
            </a:prstGeom>
            <a:noFill/>
          </p:spPr>
          <p:txBody>
            <a:bodyPr wrap="square" rtlCol="0">
              <a:spAutoFit/>
            </a:bodyPr>
            <a:lstStyle/>
            <a:p>
              <a:pPr algn="ctr"/>
              <a:r>
                <a:rPr lang="en-US" sz="3000" dirty="0"/>
                <a:t>Chlorophyll fluorescence or </a:t>
              </a:r>
              <a:r>
                <a:rPr lang="en-US" sz="3000" dirty="0" smtClean="0"/>
                <a:t>backscatter</a:t>
              </a:r>
              <a:endParaRPr lang="en-US" sz="3000" dirty="0"/>
            </a:p>
          </p:txBody>
        </p:sp>
      </p:grpSp>
      <p:sp>
        <p:nvSpPr>
          <p:cNvPr id="736" name="Oval 735"/>
          <p:cNvSpPr/>
          <p:nvPr/>
        </p:nvSpPr>
        <p:spPr>
          <a:xfrm>
            <a:off x="2375232" y="4873617"/>
            <a:ext cx="91771" cy="917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6" name="Group 1137"/>
          <p:cNvGrpSpPr/>
          <p:nvPr/>
        </p:nvGrpSpPr>
        <p:grpSpPr>
          <a:xfrm>
            <a:off x="2434500" y="4635214"/>
            <a:ext cx="655485" cy="274486"/>
            <a:chOff x="914400" y="3611714"/>
            <a:chExt cx="655485" cy="274486"/>
          </a:xfrm>
        </p:grpSpPr>
        <p:cxnSp>
          <p:nvCxnSpPr>
            <p:cNvPr id="741" name="Straight Connector 740"/>
            <p:cNvCxnSpPr/>
            <p:nvPr/>
          </p:nvCxnSpPr>
          <p:spPr>
            <a:xfrm flipV="1">
              <a:off x="914400" y="3657600"/>
              <a:ext cx="609600" cy="228600"/>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5" name="Oval 744"/>
            <p:cNvSpPr/>
            <p:nvPr/>
          </p:nvSpPr>
          <p:spPr>
            <a:xfrm>
              <a:off x="1478114" y="3611714"/>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 name="Group 1138"/>
          <p:cNvGrpSpPr/>
          <p:nvPr/>
        </p:nvGrpSpPr>
        <p:grpSpPr>
          <a:xfrm>
            <a:off x="3065995" y="2691927"/>
            <a:ext cx="655485" cy="1917274"/>
            <a:chOff x="1545895" y="1668427"/>
            <a:chExt cx="655485" cy="1917274"/>
          </a:xfrm>
        </p:grpSpPr>
        <p:cxnSp>
          <p:nvCxnSpPr>
            <p:cNvPr id="742" name="Straight Connector 741"/>
            <p:cNvCxnSpPr/>
            <p:nvPr/>
          </p:nvCxnSpPr>
          <p:spPr>
            <a:xfrm flipV="1">
              <a:off x="1545895" y="1760488"/>
              <a:ext cx="577154" cy="1825213"/>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6" name="Oval 745"/>
            <p:cNvSpPr/>
            <p:nvPr/>
          </p:nvSpPr>
          <p:spPr>
            <a:xfrm>
              <a:off x="2109609" y="1668427"/>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089" name="Group 1088"/>
          <p:cNvGrpSpPr/>
          <p:nvPr/>
        </p:nvGrpSpPr>
        <p:grpSpPr>
          <a:xfrm>
            <a:off x="4263300" y="4860814"/>
            <a:ext cx="655485" cy="91771"/>
            <a:chOff x="2743200" y="3837313"/>
            <a:chExt cx="655485" cy="91771"/>
          </a:xfrm>
        </p:grpSpPr>
        <p:cxnSp>
          <p:nvCxnSpPr>
            <p:cNvPr id="744" name="Straight Connector 743"/>
            <p:cNvCxnSpPr/>
            <p:nvPr/>
          </p:nvCxnSpPr>
          <p:spPr>
            <a:xfrm flipV="1">
              <a:off x="2743200" y="3886200"/>
              <a:ext cx="609600" cy="42884"/>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8" name="Oval 747"/>
            <p:cNvSpPr/>
            <p:nvPr/>
          </p:nvSpPr>
          <p:spPr>
            <a:xfrm>
              <a:off x="3306914" y="3837313"/>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p:cNvGrpSpPr/>
          <p:nvPr/>
        </p:nvGrpSpPr>
        <p:grpSpPr>
          <a:xfrm>
            <a:off x="6571679" y="-5648074"/>
            <a:ext cx="2098888" cy="14217932"/>
            <a:chOff x="5046663" y="-7184385"/>
            <a:chExt cx="2098888" cy="14217932"/>
          </a:xfrm>
        </p:grpSpPr>
        <p:sp>
          <p:nvSpPr>
            <p:cNvPr id="262" name="Oval 261"/>
            <p:cNvSpPr/>
            <p:nvPr/>
          </p:nvSpPr>
          <p:spPr bwMode="auto">
            <a:xfrm flipH="1">
              <a:off x="6127565" y="-14958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68" name="Oval 267"/>
            <p:cNvSpPr/>
            <p:nvPr/>
          </p:nvSpPr>
          <p:spPr bwMode="auto">
            <a:xfrm flipH="1">
              <a:off x="5821670" y="-21084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5" name="Oval 274"/>
            <p:cNvSpPr/>
            <p:nvPr/>
          </p:nvSpPr>
          <p:spPr bwMode="auto">
            <a:xfrm flipH="1">
              <a:off x="5590606" y="-13477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6" name="Oval 275"/>
            <p:cNvSpPr/>
            <p:nvPr/>
          </p:nvSpPr>
          <p:spPr bwMode="auto">
            <a:xfrm flipH="1">
              <a:off x="5451968" y="-17530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7" name="Oval 276"/>
            <p:cNvSpPr/>
            <p:nvPr/>
          </p:nvSpPr>
          <p:spPr bwMode="auto">
            <a:xfrm flipH="1">
              <a:off x="6376221" y="-16642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8" name="Oval 277"/>
            <p:cNvSpPr/>
            <p:nvPr/>
          </p:nvSpPr>
          <p:spPr bwMode="auto">
            <a:xfrm flipH="1">
              <a:off x="5683032" y="-13667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3" name="Oval 322"/>
            <p:cNvSpPr/>
            <p:nvPr/>
          </p:nvSpPr>
          <p:spPr bwMode="auto">
            <a:xfrm flipH="1">
              <a:off x="5066046" y="-20147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4" name="Oval 323"/>
            <p:cNvSpPr/>
            <p:nvPr/>
          </p:nvSpPr>
          <p:spPr bwMode="auto">
            <a:xfrm flipH="1">
              <a:off x="5683030" y="-1840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9" name="Oval 328"/>
            <p:cNvSpPr/>
            <p:nvPr/>
          </p:nvSpPr>
          <p:spPr bwMode="auto">
            <a:xfrm flipH="1">
              <a:off x="5423348" y="-2035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34" name="Oval 333"/>
            <p:cNvSpPr/>
            <p:nvPr/>
          </p:nvSpPr>
          <p:spPr bwMode="auto">
            <a:xfrm flipH="1">
              <a:off x="5330920" y="-15021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2" name="Oval 341"/>
            <p:cNvSpPr/>
            <p:nvPr/>
          </p:nvSpPr>
          <p:spPr bwMode="auto">
            <a:xfrm flipH="1">
              <a:off x="6839189" y="-14281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3" name="Oval 342"/>
            <p:cNvSpPr/>
            <p:nvPr/>
          </p:nvSpPr>
          <p:spPr bwMode="auto">
            <a:xfrm flipH="1">
              <a:off x="5063936" y="-1536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4" name="Oval 343"/>
            <p:cNvSpPr/>
            <p:nvPr/>
          </p:nvSpPr>
          <p:spPr bwMode="auto">
            <a:xfrm flipH="1">
              <a:off x="5082269" y="-11066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5" name="Oval 344"/>
            <p:cNvSpPr/>
            <p:nvPr/>
          </p:nvSpPr>
          <p:spPr bwMode="auto">
            <a:xfrm flipH="1">
              <a:off x="5575204" y="-1751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6" name="Oval 345"/>
            <p:cNvSpPr/>
            <p:nvPr/>
          </p:nvSpPr>
          <p:spPr bwMode="auto">
            <a:xfrm flipH="1">
              <a:off x="5205502" y="-1396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7" name="Oval 346"/>
            <p:cNvSpPr/>
            <p:nvPr/>
          </p:nvSpPr>
          <p:spPr bwMode="auto">
            <a:xfrm flipH="1">
              <a:off x="6129752" y="-13075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8" name="Oval 347"/>
            <p:cNvSpPr/>
            <p:nvPr/>
          </p:nvSpPr>
          <p:spPr bwMode="auto">
            <a:xfrm rot="10800000" flipH="1">
              <a:off x="6026387" y="-20570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9" name="Oval 348"/>
            <p:cNvSpPr/>
            <p:nvPr/>
          </p:nvSpPr>
          <p:spPr bwMode="auto">
            <a:xfrm rot="10800000" flipH="1">
              <a:off x="6257451" y="-2817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0" name="Oval 349"/>
            <p:cNvSpPr/>
            <p:nvPr/>
          </p:nvSpPr>
          <p:spPr bwMode="auto">
            <a:xfrm rot="10800000" flipH="1">
              <a:off x="6396089" y="-24123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1" name="Oval 350"/>
            <p:cNvSpPr/>
            <p:nvPr/>
          </p:nvSpPr>
          <p:spPr bwMode="auto">
            <a:xfrm rot="10800000" flipH="1">
              <a:off x="5471837" y="-25011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2" name="Oval 351"/>
            <p:cNvSpPr/>
            <p:nvPr/>
          </p:nvSpPr>
          <p:spPr bwMode="auto">
            <a:xfrm rot="10800000" flipH="1">
              <a:off x="5564262" y="-3034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3" name="Oval 352"/>
            <p:cNvSpPr/>
            <p:nvPr/>
          </p:nvSpPr>
          <p:spPr bwMode="auto">
            <a:xfrm rot="10800000" flipH="1">
              <a:off x="6950637" y="-313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4" name="Oval 353"/>
            <p:cNvSpPr/>
            <p:nvPr/>
          </p:nvSpPr>
          <p:spPr bwMode="auto">
            <a:xfrm rot="10800000" flipH="1">
              <a:off x="6396089" y="-35764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5" name="Oval 354"/>
            <p:cNvSpPr/>
            <p:nvPr/>
          </p:nvSpPr>
          <p:spPr bwMode="auto">
            <a:xfrm rot="10800000" flipH="1">
              <a:off x="6378497" y="-23954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6" name="Oval 355"/>
            <p:cNvSpPr/>
            <p:nvPr/>
          </p:nvSpPr>
          <p:spPr bwMode="auto">
            <a:xfrm rot="10800000" flipH="1">
              <a:off x="6609560" y="-315609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7" name="Oval 356"/>
            <p:cNvSpPr/>
            <p:nvPr/>
          </p:nvSpPr>
          <p:spPr bwMode="auto">
            <a:xfrm rot="10800000" flipH="1">
              <a:off x="6748196" y="-27507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8" name="Oval 357"/>
            <p:cNvSpPr/>
            <p:nvPr/>
          </p:nvSpPr>
          <p:spPr bwMode="auto">
            <a:xfrm rot="10800000" flipH="1">
              <a:off x="5823946" y="-28396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9" name="Oval 358"/>
            <p:cNvSpPr/>
            <p:nvPr/>
          </p:nvSpPr>
          <p:spPr bwMode="auto">
            <a:xfrm rot="10800000" flipH="1">
              <a:off x="5916372" y="-33726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0" name="Oval 359"/>
            <p:cNvSpPr/>
            <p:nvPr/>
          </p:nvSpPr>
          <p:spPr bwMode="auto">
            <a:xfrm rot="10800000" flipH="1">
              <a:off x="6748196" y="-39148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1" name="Oval 360"/>
            <p:cNvSpPr/>
            <p:nvPr/>
          </p:nvSpPr>
          <p:spPr bwMode="auto">
            <a:xfrm rot="10800000" flipH="1">
              <a:off x="6332283" y="-14444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2" name="Oval 361"/>
            <p:cNvSpPr/>
            <p:nvPr/>
          </p:nvSpPr>
          <p:spPr bwMode="auto">
            <a:xfrm rot="10800000" flipH="1">
              <a:off x="6563346" y="-2205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3" name="Oval 362"/>
            <p:cNvSpPr/>
            <p:nvPr/>
          </p:nvSpPr>
          <p:spPr bwMode="auto">
            <a:xfrm rot="10800000" flipH="1">
              <a:off x="6701984" y="-17997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4" name="Oval 363"/>
            <p:cNvSpPr/>
            <p:nvPr/>
          </p:nvSpPr>
          <p:spPr bwMode="auto">
            <a:xfrm rot="10800000" flipH="1">
              <a:off x="5777732" y="-18886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5" name="Oval 364"/>
            <p:cNvSpPr/>
            <p:nvPr/>
          </p:nvSpPr>
          <p:spPr bwMode="auto">
            <a:xfrm rot="10800000" flipH="1">
              <a:off x="5870160" y="-24216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6" name="Oval 365"/>
            <p:cNvSpPr/>
            <p:nvPr/>
          </p:nvSpPr>
          <p:spPr bwMode="auto">
            <a:xfrm rot="10800000" flipH="1">
              <a:off x="6701984" y="-2963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7" name="Oval 366"/>
            <p:cNvSpPr/>
            <p:nvPr/>
          </p:nvSpPr>
          <p:spPr bwMode="auto">
            <a:xfrm rot="10800000" flipH="1">
              <a:off x="5053736" y="-3020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8" name="Oval 367"/>
            <p:cNvSpPr/>
            <p:nvPr/>
          </p:nvSpPr>
          <p:spPr bwMode="auto">
            <a:xfrm rot="10800000" flipH="1">
              <a:off x="5192374" y="-2615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9" name="Oval 368"/>
            <p:cNvSpPr/>
            <p:nvPr/>
          </p:nvSpPr>
          <p:spPr bwMode="auto">
            <a:xfrm rot="10800000" flipH="1">
              <a:off x="5746922" y="-33353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0" name="Oval 369"/>
            <p:cNvSpPr/>
            <p:nvPr/>
          </p:nvSpPr>
          <p:spPr bwMode="auto">
            <a:xfrm rot="10800000" flipH="1">
              <a:off x="5977986" y="-40959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1" name="Oval 370"/>
            <p:cNvSpPr/>
            <p:nvPr/>
          </p:nvSpPr>
          <p:spPr bwMode="auto">
            <a:xfrm rot="10800000" flipH="1">
              <a:off x="6116624" y="-3690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2" name="Oval 371"/>
            <p:cNvSpPr/>
            <p:nvPr/>
          </p:nvSpPr>
          <p:spPr bwMode="auto">
            <a:xfrm rot="10800000" flipH="1">
              <a:off x="5192374" y="-37795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3" name="Oval 372"/>
            <p:cNvSpPr/>
            <p:nvPr/>
          </p:nvSpPr>
          <p:spPr bwMode="auto">
            <a:xfrm rot="10800000" flipH="1">
              <a:off x="6470920" y="-2186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4" name="Oval 373"/>
            <p:cNvSpPr/>
            <p:nvPr/>
          </p:nvSpPr>
          <p:spPr bwMode="auto">
            <a:xfrm rot="10800000" flipH="1">
              <a:off x="6534724" y="-30503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5" name="Oval 374"/>
            <p:cNvSpPr/>
            <p:nvPr/>
          </p:nvSpPr>
          <p:spPr bwMode="auto">
            <a:xfrm rot="10800000" flipH="1">
              <a:off x="6765788" y="-38109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6" name="Oval 375"/>
            <p:cNvSpPr/>
            <p:nvPr/>
          </p:nvSpPr>
          <p:spPr bwMode="auto">
            <a:xfrm rot="10800000" flipH="1">
              <a:off x="6904426" y="-3405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7" name="Oval 376"/>
            <p:cNvSpPr/>
            <p:nvPr/>
          </p:nvSpPr>
          <p:spPr bwMode="auto">
            <a:xfrm rot="10800000" flipH="1">
              <a:off x="5980173" y="-3494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8" name="Oval 377"/>
            <p:cNvSpPr/>
            <p:nvPr/>
          </p:nvSpPr>
          <p:spPr bwMode="auto">
            <a:xfrm rot="10800000" flipH="1">
              <a:off x="6072601" y="-4027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9" name="Oval 378"/>
            <p:cNvSpPr/>
            <p:nvPr/>
          </p:nvSpPr>
          <p:spPr bwMode="auto">
            <a:xfrm rot="10800000" flipH="1">
              <a:off x="6904426" y="-45697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0" name="Oval 379"/>
            <p:cNvSpPr/>
            <p:nvPr/>
          </p:nvSpPr>
          <p:spPr bwMode="auto">
            <a:xfrm rot="10800000" flipH="1">
              <a:off x="6470923" y="-171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1" name="Oval 380"/>
            <p:cNvSpPr/>
            <p:nvPr/>
          </p:nvSpPr>
          <p:spPr bwMode="auto">
            <a:xfrm rot="10800000" flipH="1">
              <a:off x="6730604" y="-15177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2" name="Oval 381"/>
            <p:cNvSpPr/>
            <p:nvPr/>
          </p:nvSpPr>
          <p:spPr bwMode="auto">
            <a:xfrm rot="10800000" flipH="1">
              <a:off x="6006366"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3" name="Oval 382"/>
            <p:cNvSpPr/>
            <p:nvPr/>
          </p:nvSpPr>
          <p:spPr bwMode="auto">
            <a:xfrm rot="10800000" flipH="1">
              <a:off x="5314763" y="-21247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4" name="Oval 383"/>
            <p:cNvSpPr/>
            <p:nvPr/>
          </p:nvSpPr>
          <p:spPr bwMode="auto">
            <a:xfrm rot="10800000" flipH="1">
              <a:off x="5545827" y="-28853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5" name="Oval 384"/>
            <p:cNvSpPr/>
            <p:nvPr/>
          </p:nvSpPr>
          <p:spPr bwMode="auto">
            <a:xfrm rot="10800000" flipH="1">
              <a:off x="5684464" y="-24800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6" name="Oval 385"/>
            <p:cNvSpPr/>
            <p:nvPr/>
          </p:nvSpPr>
          <p:spPr bwMode="auto">
            <a:xfrm rot="10800000" flipH="1">
              <a:off x="6239013" y="-32000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7" name="Oval 386"/>
            <p:cNvSpPr/>
            <p:nvPr/>
          </p:nvSpPr>
          <p:spPr bwMode="auto">
            <a:xfrm rot="10800000" flipH="1">
              <a:off x="6470077" y="-39606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8" name="Oval 387"/>
            <p:cNvSpPr/>
            <p:nvPr/>
          </p:nvSpPr>
          <p:spPr bwMode="auto">
            <a:xfrm rot="10800000" flipH="1">
              <a:off x="6608714" y="-3555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9" name="Oval 388"/>
            <p:cNvSpPr/>
            <p:nvPr/>
          </p:nvSpPr>
          <p:spPr bwMode="auto">
            <a:xfrm rot="10800000" flipH="1">
              <a:off x="5684464" y="-3644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0" name="Oval 389"/>
            <p:cNvSpPr/>
            <p:nvPr/>
          </p:nvSpPr>
          <p:spPr bwMode="auto">
            <a:xfrm rot="10800000" flipH="1">
              <a:off x="6146345"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1" name="Oval 390"/>
            <p:cNvSpPr/>
            <p:nvPr/>
          </p:nvSpPr>
          <p:spPr bwMode="auto">
            <a:xfrm rot="10800000" flipH="1">
              <a:off x="5666872" y="-2463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2" name="Oval 391"/>
            <p:cNvSpPr/>
            <p:nvPr/>
          </p:nvSpPr>
          <p:spPr bwMode="auto">
            <a:xfrm rot="10800000" flipH="1">
              <a:off x="5897936" y="-32238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3" name="Oval 392"/>
            <p:cNvSpPr/>
            <p:nvPr/>
          </p:nvSpPr>
          <p:spPr bwMode="auto">
            <a:xfrm rot="10800000" flipH="1">
              <a:off x="6036571" y="-28185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4" name="Oval 393"/>
            <p:cNvSpPr/>
            <p:nvPr/>
          </p:nvSpPr>
          <p:spPr bwMode="auto">
            <a:xfrm rot="10800000" flipH="1">
              <a:off x="5112321" y="-2907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5" name="Oval 394"/>
            <p:cNvSpPr/>
            <p:nvPr/>
          </p:nvSpPr>
          <p:spPr bwMode="auto">
            <a:xfrm rot="10800000" flipH="1">
              <a:off x="5204747" y="-34403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6" name="Oval 395"/>
            <p:cNvSpPr/>
            <p:nvPr/>
          </p:nvSpPr>
          <p:spPr bwMode="auto">
            <a:xfrm rot="10800000" flipH="1">
              <a:off x="6591122" y="-3538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7" name="Oval 396"/>
            <p:cNvSpPr/>
            <p:nvPr/>
          </p:nvSpPr>
          <p:spPr bwMode="auto">
            <a:xfrm rot="10800000" flipH="1">
              <a:off x="6822186" y="-42990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8" name="Oval 397"/>
            <p:cNvSpPr/>
            <p:nvPr/>
          </p:nvSpPr>
          <p:spPr bwMode="auto">
            <a:xfrm rot="10800000" flipH="1">
              <a:off x="6960821" y="-38937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9" name="Oval 398"/>
            <p:cNvSpPr/>
            <p:nvPr/>
          </p:nvSpPr>
          <p:spPr bwMode="auto">
            <a:xfrm rot="10800000" flipH="1">
              <a:off x="6036571" y="-3982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0" name="Oval 399"/>
            <p:cNvSpPr/>
            <p:nvPr/>
          </p:nvSpPr>
          <p:spPr bwMode="auto">
            <a:xfrm rot="10800000" flipH="1">
              <a:off x="6075590" y="-1374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1" name="Oval 400"/>
            <p:cNvSpPr/>
            <p:nvPr/>
          </p:nvSpPr>
          <p:spPr bwMode="auto">
            <a:xfrm rot="10800000" flipH="1">
              <a:off x="6332283" y="-252584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2" name="Oval 401"/>
            <p:cNvSpPr/>
            <p:nvPr/>
          </p:nvSpPr>
          <p:spPr bwMode="auto">
            <a:xfrm rot="10800000" flipH="1">
              <a:off x="6424709" y="-30588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3" name="Oval 402"/>
            <p:cNvSpPr/>
            <p:nvPr/>
          </p:nvSpPr>
          <p:spPr bwMode="auto">
            <a:xfrm rot="10800000" flipH="1">
              <a:off x="6996849" y="-3265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4" name="Oval 403"/>
            <p:cNvSpPr/>
            <p:nvPr/>
          </p:nvSpPr>
          <p:spPr bwMode="auto">
            <a:xfrm rot="10800000" flipH="1">
              <a:off x="6442298" y="-37097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5" name="Oval 404"/>
            <p:cNvSpPr/>
            <p:nvPr/>
          </p:nvSpPr>
          <p:spPr bwMode="auto">
            <a:xfrm rot="10800000" flipH="1">
              <a:off x="6534724" y="-42427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6" name="Oval 405"/>
            <p:cNvSpPr/>
            <p:nvPr/>
          </p:nvSpPr>
          <p:spPr bwMode="auto">
            <a:xfrm rot="10800000" flipH="1">
              <a:off x="6794408" y="-404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7" name="Oval 406"/>
            <p:cNvSpPr/>
            <p:nvPr/>
          </p:nvSpPr>
          <p:spPr bwMode="auto">
            <a:xfrm rot="10800000" flipH="1">
              <a:off x="6886834" y="-45811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8" name="Oval 407"/>
            <p:cNvSpPr/>
            <p:nvPr/>
          </p:nvSpPr>
          <p:spPr bwMode="auto">
            <a:xfrm rot="10800000" flipH="1">
              <a:off x="6578749" y="-18011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9" name="Oval 408"/>
            <p:cNvSpPr/>
            <p:nvPr/>
          </p:nvSpPr>
          <p:spPr bwMode="auto">
            <a:xfrm rot="10800000" flipH="1">
              <a:off x="6809812" y="-25617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0" name="Oval 409"/>
            <p:cNvSpPr/>
            <p:nvPr/>
          </p:nvSpPr>
          <p:spPr bwMode="auto">
            <a:xfrm rot="10800000" flipH="1">
              <a:off x="6131784" y="-1693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1" name="Oval 410"/>
            <p:cNvSpPr/>
            <p:nvPr/>
          </p:nvSpPr>
          <p:spPr bwMode="auto">
            <a:xfrm rot="10800000" flipH="1">
              <a:off x="6024200" y="-22452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2" name="Oval 411"/>
            <p:cNvSpPr/>
            <p:nvPr/>
          </p:nvSpPr>
          <p:spPr bwMode="auto">
            <a:xfrm rot="10800000" flipH="1">
              <a:off x="6116626" y="-27782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3" name="Oval 412"/>
            <p:cNvSpPr/>
            <p:nvPr/>
          </p:nvSpPr>
          <p:spPr bwMode="auto">
            <a:xfrm rot="10800000" flipH="1">
              <a:off x="6948450" y="-3320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4" name="Oval 413"/>
            <p:cNvSpPr/>
            <p:nvPr/>
          </p:nvSpPr>
          <p:spPr bwMode="auto">
            <a:xfrm flipH="1">
              <a:off x="5907995" y="-5511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5" name="Oval 414"/>
            <p:cNvSpPr/>
            <p:nvPr/>
          </p:nvSpPr>
          <p:spPr bwMode="auto">
            <a:xfrm flipH="1">
              <a:off x="6601184" y="-5295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6" name="Oval 415"/>
            <p:cNvSpPr/>
            <p:nvPr/>
          </p:nvSpPr>
          <p:spPr bwMode="auto">
            <a:xfrm flipH="1">
              <a:off x="5214809" y="-51972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7" name="Oval 416"/>
            <p:cNvSpPr/>
            <p:nvPr/>
          </p:nvSpPr>
          <p:spPr bwMode="auto">
            <a:xfrm flipH="1">
              <a:off x="5769358" y="-4753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8" name="Oval 417"/>
            <p:cNvSpPr/>
            <p:nvPr/>
          </p:nvSpPr>
          <p:spPr bwMode="auto">
            <a:xfrm flipH="1">
              <a:off x="5555886" y="-517343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9" name="Oval 418"/>
            <p:cNvSpPr/>
            <p:nvPr/>
          </p:nvSpPr>
          <p:spPr bwMode="auto">
            <a:xfrm flipH="1">
              <a:off x="6341501" y="-5489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0" name="Oval 419"/>
            <p:cNvSpPr/>
            <p:nvPr/>
          </p:nvSpPr>
          <p:spPr bwMode="auto">
            <a:xfrm flipH="1">
              <a:off x="6249075" y="-49569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1" name="Oval 420"/>
            <p:cNvSpPr/>
            <p:nvPr/>
          </p:nvSpPr>
          <p:spPr bwMode="auto">
            <a:xfrm flipH="1">
              <a:off x="5417251" y="-4414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2" name="Oval 421"/>
            <p:cNvSpPr/>
            <p:nvPr/>
          </p:nvSpPr>
          <p:spPr bwMode="auto">
            <a:xfrm flipH="1">
              <a:off x="5463462" y="-5365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3" name="Oval 422"/>
            <p:cNvSpPr/>
            <p:nvPr/>
          </p:nvSpPr>
          <p:spPr bwMode="auto">
            <a:xfrm flipH="1">
              <a:off x="6418524" y="-4994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4" name="Oval 423"/>
            <p:cNvSpPr/>
            <p:nvPr/>
          </p:nvSpPr>
          <p:spPr bwMode="auto">
            <a:xfrm flipH="1">
              <a:off x="6187460" y="-42335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5" name="Oval 424"/>
            <p:cNvSpPr/>
            <p:nvPr/>
          </p:nvSpPr>
          <p:spPr bwMode="auto">
            <a:xfrm flipH="1">
              <a:off x="6048823" y="-46388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6" name="Oval 425"/>
            <p:cNvSpPr/>
            <p:nvPr/>
          </p:nvSpPr>
          <p:spPr bwMode="auto">
            <a:xfrm flipH="1">
              <a:off x="6973073" y="-45500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7" name="Oval 426"/>
            <p:cNvSpPr/>
            <p:nvPr/>
          </p:nvSpPr>
          <p:spPr bwMode="auto">
            <a:xfrm flipH="1">
              <a:off x="5630722" y="-5279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8" name="Oval 427"/>
            <p:cNvSpPr/>
            <p:nvPr/>
          </p:nvSpPr>
          <p:spPr bwMode="auto">
            <a:xfrm flipH="1">
              <a:off x="5399659" y="-45185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9" name="Oval 428"/>
            <p:cNvSpPr/>
            <p:nvPr/>
          </p:nvSpPr>
          <p:spPr bwMode="auto">
            <a:xfrm flipH="1">
              <a:off x="5261021" y="-49238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0" name="Oval 429"/>
            <p:cNvSpPr/>
            <p:nvPr/>
          </p:nvSpPr>
          <p:spPr bwMode="auto">
            <a:xfrm flipH="1">
              <a:off x="6185273" y="-48350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1" name="Oval 430"/>
            <p:cNvSpPr/>
            <p:nvPr/>
          </p:nvSpPr>
          <p:spPr bwMode="auto">
            <a:xfrm flipH="1">
              <a:off x="6092845" y="-43020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2" name="Oval 431"/>
            <p:cNvSpPr/>
            <p:nvPr/>
          </p:nvSpPr>
          <p:spPr bwMode="auto">
            <a:xfrm flipH="1">
              <a:off x="5261021" y="-37597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3" name="Oval 432"/>
            <p:cNvSpPr/>
            <p:nvPr/>
          </p:nvSpPr>
          <p:spPr bwMode="auto">
            <a:xfrm flipH="1">
              <a:off x="6619620" y="-54441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4" name="Oval 433"/>
            <p:cNvSpPr/>
            <p:nvPr/>
          </p:nvSpPr>
          <p:spPr bwMode="auto">
            <a:xfrm flipH="1">
              <a:off x="5926433" y="-51295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5" name="Oval 434"/>
            <p:cNvSpPr/>
            <p:nvPr/>
          </p:nvSpPr>
          <p:spPr bwMode="auto">
            <a:xfrm flipH="1">
              <a:off x="5695370" y="-436888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6" name="Oval 435"/>
            <p:cNvSpPr/>
            <p:nvPr/>
          </p:nvSpPr>
          <p:spPr bwMode="auto">
            <a:xfrm flipH="1">
              <a:off x="5556732" y="-4774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7" name="Oval 436"/>
            <p:cNvSpPr/>
            <p:nvPr/>
          </p:nvSpPr>
          <p:spPr bwMode="auto">
            <a:xfrm flipH="1">
              <a:off x="6480982" y="-46853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8" name="Oval 437"/>
            <p:cNvSpPr/>
            <p:nvPr/>
          </p:nvSpPr>
          <p:spPr bwMode="auto">
            <a:xfrm flipH="1">
              <a:off x="6267511" y="-51057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9" name="Oval 438"/>
            <p:cNvSpPr/>
            <p:nvPr/>
          </p:nvSpPr>
          <p:spPr bwMode="auto">
            <a:xfrm flipH="1">
              <a:off x="6128875" y="-55110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0" name="Oval 439"/>
            <p:cNvSpPr/>
            <p:nvPr/>
          </p:nvSpPr>
          <p:spPr bwMode="auto">
            <a:xfrm flipH="1">
              <a:off x="7053125" y="-5422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1" name="Oval 440"/>
            <p:cNvSpPr/>
            <p:nvPr/>
          </p:nvSpPr>
          <p:spPr bwMode="auto">
            <a:xfrm flipH="1">
              <a:off x="6960699" y="-4889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2" name="Oval 441"/>
            <p:cNvSpPr/>
            <p:nvPr/>
          </p:nvSpPr>
          <p:spPr bwMode="auto">
            <a:xfrm flipH="1">
              <a:off x="5574324" y="-47910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3" name="Oval 442"/>
            <p:cNvSpPr/>
            <p:nvPr/>
          </p:nvSpPr>
          <p:spPr bwMode="auto">
            <a:xfrm flipH="1">
              <a:off x="5343261" y="-40304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4" name="Oval 443"/>
            <p:cNvSpPr/>
            <p:nvPr/>
          </p:nvSpPr>
          <p:spPr bwMode="auto">
            <a:xfrm flipH="1">
              <a:off x="5204625" y="-4435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5" name="Oval 444"/>
            <p:cNvSpPr/>
            <p:nvPr/>
          </p:nvSpPr>
          <p:spPr bwMode="auto">
            <a:xfrm flipH="1">
              <a:off x="6128875" y="-4346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6" name="Oval 445"/>
            <p:cNvSpPr/>
            <p:nvPr/>
          </p:nvSpPr>
          <p:spPr bwMode="auto">
            <a:xfrm flipH="1">
              <a:off x="5047549" y="-54872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7" name="Oval 446"/>
            <p:cNvSpPr/>
            <p:nvPr/>
          </p:nvSpPr>
          <p:spPr bwMode="auto">
            <a:xfrm flipH="1">
              <a:off x="5740738" y="-5270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8" name="Oval 447"/>
            <p:cNvSpPr/>
            <p:nvPr/>
          </p:nvSpPr>
          <p:spPr bwMode="auto">
            <a:xfrm flipH="1">
              <a:off x="5168597" y="-50639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9" name="Oval 448"/>
            <p:cNvSpPr/>
            <p:nvPr/>
          </p:nvSpPr>
          <p:spPr bwMode="auto">
            <a:xfrm flipH="1">
              <a:off x="5723148" y="-46198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0" name="Oval 449"/>
            <p:cNvSpPr/>
            <p:nvPr/>
          </p:nvSpPr>
          <p:spPr bwMode="auto">
            <a:xfrm flipH="1">
              <a:off x="5630722" y="-4086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1" name="Oval 450"/>
            <p:cNvSpPr/>
            <p:nvPr/>
          </p:nvSpPr>
          <p:spPr bwMode="auto">
            <a:xfrm flipH="1">
              <a:off x="5371039" y="-4281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2" name="Oval 451"/>
            <p:cNvSpPr/>
            <p:nvPr/>
          </p:nvSpPr>
          <p:spPr bwMode="auto">
            <a:xfrm flipH="1">
              <a:off x="5278613" y="-37483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3" name="Oval 452"/>
            <p:cNvSpPr/>
            <p:nvPr/>
          </p:nvSpPr>
          <p:spPr bwMode="auto">
            <a:xfrm rot="16200000" flipH="1">
              <a:off x="5816024" y="-11717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4" name="Oval 453"/>
            <p:cNvSpPr/>
            <p:nvPr/>
          </p:nvSpPr>
          <p:spPr bwMode="auto">
            <a:xfrm rot="16200000" flipH="1">
              <a:off x="6755379" y="-11972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5" name="Oval 454"/>
            <p:cNvSpPr/>
            <p:nvPr/>
          </p:nvSpPr>
          <p:spPr bwMode="auto">
            <a:xfrm rot="16200000" flipH="1">
              <a:off x="6559757" y="-958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6" name="Oval 455"/>
            <p:cNvSpPr/>
            <p:nvPr/>
          </p:nvSpPr>
          <p:spPr bwMode="auto">
            <a:xfrm rot="16200000" flipH="1">
              <a:off x="6154452" y="-8196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7" name="Oval 456"/>
            <p:cNvSpPr/>
            <p:nvPr/>
          </p:nvSpPr>
          <p:spPr bwMode="auto">
            <a:xfrm rot="16200000" flipH="1">
              <a:off x="5608742" y="-10044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8" name="Oval 457"/>
            <p:cNvSpPr/>
            <p:nvPr/>
          </p:nvSpPr>
          <p:spPr bwMode="auto">
            <a:xfrm rot="16200000" flipH="1">
              <a:off x="5203437" y="-8658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9" name="Oval 458"/>
            <p:cNvSpPr/>
            <p:nvPr/>
          </p:nvSpPr>
          <p:spPr bwMode="auto">
            <a:xfrm rot="16200000" flipH="1">
              <a:off x="6454012" y="-10330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0" name="Oval 459"/>
            <p:cNvSpPr/>
            <p:nvPr/>
          </p:nvSpPr>
          <p:spPr bwMode="auto">
            <a:xfrm rot="16200000" flipH="1">
              <a:off x="6809348" y="-6633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1" name="Oval 460"/>
            <p:cNvSpPr/>
            <p:nvPr/>
          </p:nvSpPr>
          <p:spPr bwMode="auto">
            <a:xfrm rot="16200000" flipH="1">
              <a:off x="5304721" y="-30909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2" name="Oval 461"/>
            <p:cNvSpPr/>
            <p:nvPr/>
          </p:nvSpPr>
          <p:spPr bwMode="auto">
            <a:xfrm rot="16200000" flipH="1">
              <a:off x="5138180" y="-5269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3" name="Oval 462"/>
            <p:cNvSpPr/>
            <p:nvPr/>
          </p:nvSpPr>
          <p:spPr bwMode="auto">
            <a:xfrm rot="16200000" flipH="1">
              <a:off x="6245979" y="-449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4" name="Oval 463"/>
            <p:cNvSpPr/>
            <p:nvPr/>
          </p:nvSpPr>
          <p:spPr bwMode="auto">
            <a:xfrm rot="16200000" flipH="1">
              <a:off x="5840674" y="-311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5" name="Oval 464"/>
            <p:cNvSpPr/>
            <p:nvPr/>
          </p:nvSpPr>
          <p:spPr bwMode="auto">
            <a:xfrm rot="16200000" flipH="1">
              <a:off x="5929506" y="-12355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6" name="Oval 465"/>
            <p:cNvSpPr/>
            <p:nvPr/>
          </p:nvSpPr>
          <p:spPr bwMode="auto">
            <a:xfrm rot="16200000" flipH="1">
              <a:off x="6354578" y="-12641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7" name="Oval 466"/>
            <p:cNvSpPr/>
            <p:nvPr/>
          </p:nvSpPr>
          <p:spPr bwMode="auto">
            <a:xfrm rot="16200000" flipH="1">
              <a:off x="5949275" y="-11255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8" name="Oval 467"/>
            <p:cNvSpPr/>
            <p:nvPr/>
          </p:nvSpPr>
          <p:spPr bwMode="auto">
            <a:xfrm rot="16200000" flipH="1">
              <a:off x="6669200" y="-5709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9" name="Oval 468"/>
            <p:cNvSpPr/>
            <p:nvPr/>
          </p:nvSpPr>
          <p:spPr bwMode="auto">
            <a:xfrm rot="16200000" flipH="1">
              <a:off x="6888630" y="-1151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0" name="Oval 469"/>
            <p:cNvSpPr/>
            <p:nvPr/>
          </p:nvSpPr>
          <p:spPr bwMode="auto">
            <a:xfrm rot="16200000" flipH="1">
              <a:off x="6693005" y="-9120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1" name="Oval 470"/>
            <p:cNvSpPr/>
            <p:nvPr/>
          </p:nvSpPr>
          <p:spPr bwMode="auto">
            <a:xfrm rot="16200000" flipH="1">
              <a:off x="6287703" y="-7734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2" name="Oval 471"/>
            <p:cNvSpPr/>
            <p:nvPr/>
          </p:nvSpPr>
          <p:spPr bwMode="auto">
            <a:xfrm rot="16200000" flipH="1">
              <a:off x="5204785" y="-989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3" name="Oval 472"/>
            <p:cNvSpPr/>
            <p:nvPr/>
          </p:nvSpPr>
          <p:spPr bwMode="auto">
            <a:xfrm rot="16200000" flipH="1">
              <a:off x="5965426" y="-7580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4" name="Oval 473"/>
            <p:cNvSpPr/>
            <p:nvPr/>
          </p:nvSpPr>
          <p:spPr bwMode="auto">
            <a:xfrm rot="16200000" flipH="1">
              <a:off x="5560120" y="-619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5" name="Oval 474"/>
            <p:cNvSpPr/>
            <p:nvPr/>
          </p:nvSpPr>
          <p:spPr bwMode="auto">
            <a:xfrm flipH="1">
              <a:off x="5216996" y="-50089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4" name="Oval 483"/>
            <p:cNvSpPr/>
            <p:nvPr/>
          </p:nvSpPr>
          <p:spPr bwMode="auto">
            <a:xfrm rot="5400000" flipH="1">
              <a:off x="6334036" y="-64783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5" name="Oval 484"/>
            <p:cNvSpPr/>
            <p:nvPr/>
          </p:nvSpPr>
          <p:spPr bwMode="auto">
            <a:xfrm rot="5400000" flipH="1">
              <a:off x="6946625" y="-67842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6" name="Oval 485"/>
            <p:cNvSpPr/>
            <p:nvPr/>
          </p:nvSpPr>
          <p:spPr bwMode="auto">
            <a:xfrm rot="5400000" flipH="1">
              <a:off x="5959988" y="-224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7" name="Oval 486"/>
            <p:cNvSpPr/>
            <p:nvPr/>
          </p:nvSpPr>
          <p:spPr bwMode="auto">
            <a:xfrm rot="5400000" flipH="1">
              <a:off x="5853908" y="270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8" name="Oval 487"/>
            <p:cNvSpPr/>
            <p:nvPr/>
          </p:nvSpPr>
          <p:spPr bwMode="auto">
            <a:xfrm rot="5400000" flipH="1">
              <a:off x="6502455" y="-62297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9" name="Oval 488"/>
            <p:cNvSpPr/>
            <p:nvPr/>
          </p:nvSpPr>
          <p:spPr bwMode="auto">
            <a:xfrm rot="5400000" flipH="1">
              <a:off x="6204994" y="-692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0" name="Oval 489"/>
            <p:cNvSpPr/>
            <p:nvPr/>
          </p:nvSpPr>
          <p:spPr bwMode="auto">
            <a:xfrm rot="5400000" flipH="1">
              <a:off x="6115594" y="-3588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1" name="Oval 490"/>
            <p:cNvSpPr/>
            <p:nvPr/>
          </p:nvSpPr>
          <p:spPr bwMode="auto">
            <a:xfrm rot="5400000" flipH="1">
              <a:off x="6678776" y="-69229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2" name="Oval 491"/>
            <p:cNvSpPr/>
            <p:nvPr/>
          </p:nvSpPr>
          <p:spPr bwMode="auto">
            <a:xfrm rot="5400000" flipH="1">
              <a:off x="6873352" y="-71825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3" name="Oval 492"/>
            <p:cNvSpPr/>
            <p:nvPr/>
          </p:nvSpPr>
          <p:spPr bwMode="auto">
            <a:xfrm rot="5400000" flipH="1">
              <a:off x="5995627" y="-582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4" name="Oval 493"/>
            <p:cNvSpPr/>
            <p:nvPr/>
          </p:nvSpPr>
          <p:spPr bwMode="auto">
            <a:xfrm rot="5400000" flipH="1">
              <a:off x="6266317" y="-57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5" name="Oval 494"/>
            <p:cNvSpPr/>
            <p:nvPr/>
          </p:nvSpPr>
          <p:spPr bwMode="auto">
            <a:xfrm rot="5400000" flipH="1">
              <a:off x="6029495" y="-325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6" name="Oval 495"/>
            <p:cNvSpPr/>
            <p:nvPr/>
          </p:nvSpPr>
          <p:spPr bwMode="auto">
            <a:xfrm rot="5400000" flipH="1">
              <a:off x="6081786" y="-2713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7" name="Oval 496"/>
            <p:cNvSpPr/>
            <p:nvPr/>
          </p:nvSpPr>
          <p:spPr bwMode="auto">
            <a:xfrm rot="5400000" flipH="1">
              <a:off x="6589941" y="-7030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8" name="Oval 497"/>
            <p:cNvSpPr/>
            <p:nvPr/>
          </p:nvSpPr>
          <p:spPr bwMode="auto">
            <a:xfrm rot="5400000" flipH="1">
              <a:off x="5889884" y="-183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9" name="Oval 498"/>
            <p:cNvSpPr/>
            <p:nvPr/>
          </p:nvSpPr>
          <p:spPr bwMode="auto">
            <a:xfrm rot="5400000" flipH="1">
              <a:off x="6145771" y="-6476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0" name="Oval 499"/>
            <p:cNvSpPr/>
            <p:nvPr/>
          </p:nvSpPr>
          <p:spPr bwMode="auto">
            <a:xfrm rot="16200000" flipH="1">
              <a:off x="6895232" y="-6579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1" name="Oval 500"/>
            <p:cNvSpPr/>
            <p:nvPr/>
          </p:nvSpPr>
          <p:spPr bwMode="auto">
            <a:xfrm rot="16200000" flipH="1">
              <a:off x="6282643" y="-62736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2" name="Oval 501"/>
            <p:cNvSpPr/>
            <p:nvPr/>
          </p:nvSpPr>
          <p:spPr bwMode="auto">
            <a:xfrm rot="16200000" flipH="1">
              <a:off x="6637980" y="-59039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3" name="Oval 502"/>
            <p:cNvSpPr/>
            <p:nvPr/>
          </p:nvSpPr>
          <p:spPr bwMode="auto">
            <a:xfrm rot="16200000" flipH="1">
              <a:off x="6726813" y="-68282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4" name="Oval 503"/>
            <p:cNvSpPr/>
            <p:nvPr/>
          </p:nvSpPr>
          <p:spPr bwMode="auto">
            <a:xfrm rot="16200000" flipH="1">
              <a:off x="6550493" y="-61350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5" name="Oval 504"/>
            <p:cNvSpPr/>
            <p:nvPr/>
          </p:nvSpPr>
          <p:spPr bwMode="auto">
            <a:xfrm rot="16200000" flipH="1">
              <a:off x="6355916" y="-58753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6" name="Oval 505"/>
            <p:cNvSpPr/>
            <p:nvPr/>
          </p:nvSpPr>
          <p:spPr bwMode="auto">
            <a:xfrm rot="16200000" flipH="1">
              <a:off x="6888921" y="-578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7" name="Oval 506"/>
            <p:cNvSpPr/>
            <p:nvPr/>
          </p:nvSpPr>
          <p:spPr bwMode="auto">
            <a:xfrm rot="16200000" flipH="1">
              <a:off x="6888921" y="-5642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8" name="Oval 507"/>
            <p:cNvSpPr/>
            <p:nvPr/>
          </p:nvSpPr>
          <p:spPr bwMode="auto">
            <a:xfrm rot="16200000" flipH="1">
              <a:off x="6919882" y="-5719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9" name="Oval 508"/>
            <p:cNvSpPr/>
            <p:nvPr/>
          </p:nvSpPr>
          <p:spPr bwMode="auto">
            <a:xfrm rot="16200000" flipH="1">
              <a:off x="6639329" y="-6027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0" name="Oval 509"/>
            <p:cNvSpPr/>
            <p:nvPr/>
          </p:nvSpPr>
          <p:spPr bwMode="auto">
            <a:xfrm flipH="1">
              <a:off x="6009937" y="-67899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1" name="Oval 510"/>
            <p:cNvSpPr/>
            <p:nvPr/>
          </p:nvSpPr>
          <p:spPr bwMode="auto">
            <a:xfrm flipH="1">
              <a:off x="6035495" y="-58505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2" name="Oval 511"/>
            <p:cNvSpPr/>
            <p:nvPr/>
          </p:nvSpPr>
          <p:spPr bwMode="auto">
            <a:xfrm flipH="1">
              <a:off x="5796466" y="-6046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3" name="Oval 512"/>
            <p:cNvSpPr/>
            <p:nvPr/>
          </p:nvSpPr>
          <p:spPr bwMode="auto">
            <a:xfrm flipH="1">
              <a:off x="5657830" y="-64514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4" name="Oval 513"/>
            <p:cNvSpPr/>
            <p:nvPr/>
          </p:nvSpPr>
          <p:spPr bwMode="auto">
            <a:xfrm flipH="1">
              <a:off x="5842679" y="-69971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5" name="Oval 514"/>
            <p:cNvSpPr/>
            <p:nvPr/>
          </p:nvSpPr>
          <p:spPr bwMode="auto">
            <a:xfrm flipH="1">
              <a:off x="5840960" y="-150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6" name="Oval 515"/>
            <p:cNvSpPr/>
            <p:nvPr/>
          </p:nvSpPr>
          <p:spPr bwMode="auto">
            <a:xfrm flipH="1">
              <a:off x="5871301" y="-6151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7" name="Oval 516"/>
            <p:cNvSpPr/>
            <p:nvPr/>
          </p:nvSpPr>
          <p:spPr bwMode="auto">
            <a:xfrm flipH="1">
              <a:off x="5501599" y="-57965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8" name="Oval 517"/>
            <p:cNvSpPr/>
            <p:nvPr/>
          </p:nvSpPr>
          <p:spPr bwMode="auto">
            <a:xfrm flipH="1">
              <a:off x="5834739" y="-71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9" name="Oval 518"/>
            <p:cNvSpPr/>
            <p:nvPr/>
          </p:nvSpPr>
          <p:spPr bwMode="auto">
            <a:xfrm flipH="1">
              <a:off x="6052584" y="-2376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0" name="Oval 519"/>
            <p:cNvSpPr/>
            <p:nvPr/>
          </p:nvSpPr>
          <p:spPr bwMode="auto">
            <a:xfrm flipH="1">
              <a:off x="5288128" y="-63599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1" name="Oval 520"/>
            <p:cNvSpPr/>
            <p:nvPr/>
          </p:nvSpPr>
          <p:spPr bwMode="auto">
            <a:xfrm flipH="1">
              <a:off x="5149490" y="-67652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2" name="Oval 521"/>
            <p:cNvSpPr/>
            <p:nvPr/>
          </p:nvSpPr>
          <p:spPr bwMode="auto">
            <a:xfrm flipH="1">
              <a:off x="6073744" y="-66764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3" name="Oval 522"/>
            <p:cNvSpPr/>
            <p:nvPr/>
          </p:nvSpPr>
          <p:spPr bwMode="auto">
            <a:xfrm flipH="1">
              <a:off x="6102364" y="-62513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4" name="Oval 523"/>
            <p:cNvSpPr/>
            <p:nvPr/>
          </p:nvSpPr>
          <p:spPr bwMode="auto">
            <a:xfrm flipH="1">
              <a:off x="5963728" y="-66566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5" name="Oval 524"/>
            <p:cNvSpPr/>
            <p:nvPr/>
          </p:nvSpPr>
          <p:spPr bwMode="auto">
            <a:xfrm flipH="1">
              <a:off x="5409176" y="-5936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6" name="Oval 525"/>
            <p:cNvSpPr/>
            <p:nvPr/>
          </p:nvSpPr>
          <p:spPr bwMode="auto">
            <a:xfrm flipH="1">
              <a:off x="5989286" y="-57173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7" name="Oval 526"/>
            <p:cNvSpPr/>
            <p:nvPr/>
          </p:nvSpPr>
          <p:spPr bwMode="auto">
            <a:xfrm flipH="1">
              <a:off x="5750257" y="-59129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8" name="Oval 527"/>
            <p:cNvSpPr/>
            <p:nvPr/>
          </p:nvSpPr>
          <p:spPr bwMode="auto">
            <a:xfrm flipH="1">
              <a:off x="5611618" y="-63182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9" name="Oval 528"/>
            <p:cNvSpPr/>
            <p:nvPr/>
          </p:nvSpPr>
          <p:spPr bwMode="auto">
            <a:xfrm flipH="1">
              <a:off x="5964195" y="-1488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0" name="Oval 529"/>
            <p:cNvSpPr/>
            <p:nvPr/>
          </p:nvSpPr>
          <p:spPr bwMode="auto">
            <a:xfrm flipH="1">
              <a:off x="5596214" y="-66405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1" name="Oval 530"/>
            <p:cNvSpPr/>
            <p:nvPr/>
          </p:nvSpPr>
          <p:spPr bwMode="auto">
            <a:xfrm flipH="1">
              <a:off x="5457576" y="-70458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5" name="Oval 534"/>
            <p:cNvSpPr/>
            <p:nvPr/>
          </p:nvSpPr>
          <p:spPr bwMode="auto">
            <a:xfrm rot="10800000" flipH="1">
              <a:off x="5972223" y="8967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6" name="Oval 535"/>
            <p:cNvSpPr/>
            <p:nvPr/>
          </p:nvSpPr>
          <p:spPr bwMode="auto">
            <a:xfrm rot="10800000" flipH="1">
              <a:off x="6278118" y="1509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7" name="Oval 536"/>
            <p:cNvSpPr/>
            <p:nvPr/>
          </p:nvSpPr>
          <p:spPr bwMode="auto">
            <a:xfrm rot="10800000" flipH="1">
              <a:off x="6509182" y="748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8" name="Oval 537"/>
            <p:cNvSpPr/>
            <p:nvPr/>
          </p:nvSpPr>
          <p:spPr bwMode="auto">
            <a:xfrm rot="10800000" flipH="1">
              <a:off x="6647820" y="11539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9" name="Oval 538"/>
            <p:cNvSpPr/>
            <p:nvPr/>
          </p:nvSpPr>
          <p:spPr bwMode="auto">
            <a:xfrm rot="10800000" flipH="1">
              <a:off x="5723567" y="10651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0" name="Oval 539"/>
            <p:cNvSpPr/>
            <p:nvPr/>
          </p:nvSpPr>
          <p:spPr bwMode="auto">
            <a:xfrm rot="10800000" flipH="1">
              <a:off x="6416756" y="7677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1" name="Oval 540"/>
            <p:cNvSpPr/>
            <p:nvPr/>
          </p:nvSpPr>
          <p:spPr bwMode="auto">
            <a:xfrm rot="10800000" flipH="1">
              <a:off x="7033742" y="14156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2" name="Oval 541"/>
            <p:cNvSpPr/>
            <p:nvPr/>
          </p:nvSpPr>
          <p:spPr bwMode="auto">
            <a:xfrm rot="10800000" flipH="1">
              <a:off x="6416758" y="12414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3" name="Oval 542"/>
            <p:cNvSpPr/>
            <p:nvPr/>
          </p:nvSpPr>
          <p:spPr bwMode="auto">
            <a:xfrm rot="10800000" flipH="1">
              <a:off x="6676440" y="14360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4" name="Oval 543"/>
            <p:cNvSpPr/>
            <p:nvPr/>
          </p:nvSpPr>
          <p:spPr bwMode="auto">
            <a:xfrm rot="10800000" flipH="1">
              <a:off x="6768868" y="9030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5" name="Oval 544"/>
            <p:cNvSpPr/>
            <p:nvPr/>
          </p:nvSpPr>
          <p:spPr bwMode="auto">
            <a:xfrm rot="10800000" flipH="1">
              <a:off x="5260599" y="8290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6" name="Oval 545"/>
            <p:cNvSpPr/>
            <p:nvPr/>
          </p:nvSpPr>
          <p:spPr bwMode="auto">
            <a:xfrm rot="10800000" flipH="1">
              <a:off x="7035852" y="9369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7" name="Oval 546"/>
            <p:cNvSpPr/>
            <p:nvPr/>
          </p:nvSpPr>
          <p:spPr bwMode="auto">
            <a:xfrm rot="10800000" flipH="1">
              <a:off x="7017519" y="5075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8" name="Oval 547"/>
            <p:cNvSpPr/>
            <p:nvPr/>
          </p:nvSpPr>
          <p:spPr bwMode="auto">
            <a:xfrm rot="10800000" flipH="1">
              <a:off x="6524584" y="11526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9" name="Oval 548"/>
            <p:cNvSpPr/>
            <p:nvPr/>
          </p:nvSpPr>
          <p:spPr bwMode="auto">
            <a:xfrm rot="10800000" flipH="1">
              <a:off x="6894286" y="797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0" name="Oval 549"/>
            <p:cNvSpPr/>
            <p:nvPr/>
          </p:nvSpPr>
          <p:spPr bwMode="auto">
            <a:xfrm rot="10800000" flipH="1">
              <a:off x="5970036" y="7084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1" name="Oval 550"/>
            <p:cNvSpPr/>
            <p:nvPr/>
          </p:nvSpPr>
          <p:spPr bwMode="auto">
            <a:xfrm flipH="1">
              <a:off x="6073401" y="14579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2" name="Oval 551"/>
            <p:cNvSpPr/>
            <p:nvPr/>
          </p:nvSpPr>
          <p:spPr bwMode="auto">
            <a:xfrm flipH="1">
              <a:off x="5842337" y="2218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3" name="Oval 552"/>
            <p:cNvSpPr/>
            <p:nvPr/>
          </p:nvSpPr>
          <p:spPr bwMode="auto">
            <a:xfrm flipH="1">
              <a:off x="5703699" y="18132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4" name="Oval 553"/>
            <p:cNvSpPr/>
            <p:nvPr/>
          </p:nvSpPr>
          <p:spPr bwMode="auto">
            <a:xfrm flipH="1">
              <a:off x="6627951" y="19021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5" name="Oval 554"/>
            <p:cNvSpPr/>
            <p:nvPr/>
          </p:nvSpPr>
          <p:spPr bwMode="auto">
            <a:xfrm flipH="1">
              <a:off x="6535526" y="24351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6" name="Oval 555"/>
            <p:cNvSpPr/>
            <p:nvPr/>
          </p:nvSpPr>
          <p:spPr bwMode="auto">
            <a:xfrm flipH="1">
              <a:off x="5149151" y="253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7" name="Oval 556"/>
            <p:cNvSpPr/>
            <p:nvPr/>
          </p:nvSpPr>
          <p:spPr bwMode="auto">
            <a:xfrm flipH="1">
              <a:off x="5703699" y="29773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8" name="Oval 557"/>
            <p:cNvSpPr/>
            <p:nvPr/>
          </p:nvSpPr>
          <p:spPr bwMode="auto">
            <a:xfrm flipH="1">
              <a:off x="5721291" y="1796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9" name="Oval 558"/>
            <p:cNvSpPr/>
            <p:nvPr/>
          </p:nvSpPr>
          <p:spPr bwMode="auto">
            <a:xfrm flipH="1">
              <a:off x="5490228" y="255700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0" name="Oval 559"/>
            <p:cNvSpPr/>
            <p:nvPr/>
          </p:nvSpPr>
          <p:spPr bwMode="auto">
            <a:xfrm flipH="1">
              <a:off x="5351592" y="21517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1" name="Oval 560"/>
            <p:cNvSpPr/>
            <p:nvPr/>
          </p:nvSpPr>
          <p:spPr bwMode="auto">
            <a:xfrm flipH="1">
              <a:off x="6275842" y="2240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2" name="Oval 561"/>
            <p:cNvSpPr/>
            <p:nvPr/>
          </p:nvSpPr>
          <p:spPr bwMode="auto">
            <a:xfrm flipH="1">
              <a:off x="6183416" y="27735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3" name="Oval 562"/>
            <p:cNvSpPr/>
            <p:nvPr/>
          </p:nvSpPr>
          <p:spPr bwMode="auto">
            <a:xfrm flipH="1">
              <a:off x="5351592" y="33157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4" name="Oval 563"/>
            <p:cNvSpPr/>
            <p:nvPr/>
          </p:nvSpPr>
          <p:spPr bwMode="auto">
            <a:xfrm flipH="1">
              <a:off x="5767505" y="8453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5" name="Oval 564"/>
            <p:cNvSpPr/>
            <p:nvPr/>
          </p:nvSpPr>
          <p:spPr bwMode="auto">
            <a:xfrm flipH="1">
              <a:off x="5536442" y="1605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6" name="Oval 565"/>
            <p:cNvSpPr/>
            <p:nvPr/>
          </p:nvSpPr>
          <p:spPr bwMode="auto">
            <a:xfrm flipH="1">
              <a:off x="5397804" y="12006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7" name="Oval 566"/>
            <p:cNvSpPr/>
            <p:nvPr/>
          </p:nvSpPr>
          <p:spPr bwMode="auto">
            <a:xfrm flipH="1">
              <a:off x="6322056" y="1289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8" name="Oval 567"/>
            <p:cNvSpPr/>
            <p:nvPr/>
          </p:nvSpPr>
          <p:spPr bwMode="auto">
            <a:xfrm flipH="1">
              <a:off x="6229628" y="18225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9" name="Oval 568"/>
            <p:cNvSpPr/>
            <p:nvPr/>
          </p:nvSpPr>
          <p:spPr bwMode="auto">
            <a:xfrm flipH="1">
              <a:off x="5397804" y="2364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0" name="Oval 569"/>
            <p:cNvSpPr/>
            <p:nvPr/>
          </p:nvSpPr>
          <p:spPr bwMode="auto">
            <a:xfrm flipH="1">
              <a:off x="7046052" y="24216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1" name="Oval 570"/>
            <p:cNvSpPr/>
            <p:nvPr/>
          </p:nvSpPr>
          <p:spPr bwMode="auto">
            <a:xfrm flipH="1">
              <a:off x="6907414" y="2016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2" name="Oval 571"/>
            <p:cNvSpPr/>
            <p:nvPr/>
          </p:nvSpPr>
          <p:spPr bwMode="auto">
            <a:xfrm flipH="1">
              <a:off x="6352866" y="27362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3" name="Oval 572"/>
            <p:cNvSpPr/>
            <p:nvPr/>
          </p:nvSpPr>
          <p:spPr bwMode="auto">
            <a:xfrm flipH="1">
              <a:off x="6121802" y="34969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4" name="Oval 573"/>
            <p:cNvSpPr/>
            <p:nvPr/>
          </p:nvSpPr>
          <p:spPr bwMode="auto">
            <a:xfrm flipH="1">
              <a:off x="5983164" y="30916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5" name="Oval 574"/>
            <p:cNvSpPr/>
            <p:nvPr/>
          </p:nvSpPr>
          <p:spPr bwMode="auto">
            <a:xfrm flipH="1">
              <a:off x="6907414" y="318044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6" name="Oval 575"/>
            <p:cNvSpPr/>
            <p:nvPr/>
          </p:nvSpPr>
          <p:spPr bwMode="auto">
            <a:xfrm flipH="1">
              <a:off x="5628868" y="1586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7" name="Oval 576"/>
            <p:cNvSpPr/>
            <p:nvPr/>
          </p:nvSpPr>
          <p:spPr bwMode="auto">
            <a:xfrm flipH="1">
              <a:off x="5565064" y="24512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8" name="Oval 577"/>
            <p:cNvSpPr/>
            <p:nvPr/>
          </p:nvSpPr>
          <p:spPr bwMode="auto">
            <a:xfrm flipH="1">
              <a:off x="5334000" y="32119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9" name="Oval 578"/>
            <p:cNvSpPr/>
            <p:nvPr/>
          </p:nvSpPr>
          <p:spPr bwMode="auto">
            <a:xfrm flipH="1">
              <a:off x="5195362" y="2806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0" name="Oval 579"/>
            <p:cNvSpPr/>
            <p:nvPr/>
          </p:nvSpPr>
          <p:spPr bwMode="auto">
            <a:xfrm flipH="1">
              <a:off x="6119615" y="28954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1" name="Oval 580"/>
            <p:cNvSpPr/>
            <p:nvPr/>
          </p:nvSpPr>
          <p:spPr bwMode="auto">
            <a:xfrm flipH="1">
              <a:off x="6027187" y="34284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2" name="Oval 581"/>
            <p:cNvSpPr/>
            <p:nvPr/>
          </p:nvSpPr>
          <p:spPr bwMode="auto">
            <a:xfrm flipH="1">
              <a:off x="5195362" y="39706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3" name="Oval 582"/>
            <p:cNvSpPr/>
            <p:nvPr/>
          </p:nvSpPr>
          <p:spPr bwMode="auto">
            <a:xfrm flipH="1">
              <a:off x="5628865" y="111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4" name="Oval 583"/>
            <p:cNvSpPr/>
            <p:nvPr/>
          </p:nvSpPr>
          <p:spPr bwMode="auto">
            <a:xfrm flipH="1">
              <a:off x="5369184" y="9186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5" name="Oval 584"/>
            <p:cNvSpPr/>
            <p:nvPr/>
          </p:nvSpPr>
          <p:spPr bwMode="auto">
            <a:xfrm flipH="1">
              <a:off x="5276756"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6" name="Oval 585"/>
            <p:cNvSpPr/>
            <p:nvPr/>
          </p:nvSpPr>
          <p:spPr bwMode="auto">
            <a:xfrm flipH="1">
              <a:off x="6785025" y="15256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7" name="Oval 586"/>
            <p:cNvSpPr/>
            <p:nvPr/>
          </p:nvSpPr>
          <p:spPr bwMode="auto">
            <a:xfrm flipH="1">
              <a:off x="6553961" y="22862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8" name="Oval 587"/>
            <p:cNvSpPr/>
            <p:nvPr/>
          </p:nvSpPr>
          <p:spPr bwMode="auto">
            <a:xfrm flipH="1">
              <a:off x="6415324" y="18809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9" name="Oval 588"/>
            <p:cNvSpPr/>
            <p:nvPr/>
          </p:nvSpPr>
          <p:spPr bwMode="auto">
            <a:xfrm flipH="1">
              <a:off x="5860775" y="26009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0" name="Oval 589"/>
            <p:cNvSpPr/>
            <p:nvPr/>
          </p:nvSpPr>
          <p:spPr bwMode="auto">
            <a:xfrm flipH="1">
              <a:off x="5629711" y="33615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1" name="Oval 590"/>
            <p:cNvSpPr/>
            <p:nvPr/>
          </p:nvSpPr>
          <p:spPr bwMode="auto">
            <a:xfrm flipH="1">
              <a:off x="5491074" y="2956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2" name="Oval 591"/>
            <p:cNvSpPr/>
            <p:nvPr/>
          </p:nvSpPr>
          <p:spPr bwMode="auto">
            <a:xfrm flipH="1">
              <a:off x="6415324" y="30450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3" name="Oval 592"/>
            <p:cNvSpPr/>
            <p:nvPr/>
          </p:nvSpPr>
          <p:spPr bwMode="auto">
            <a:xfrm flipH="1">
              <a:off x="5136777"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4" name="Oval 593"/>
            <p:cNvSpPr/>
            <p:nvPr/>
          </p:nvSpPr>
          <p:spPr bwMode="auto">
            <a:xfrm flipH="1">
              <a:off x="6432916" y="1864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5" name="Oval 594"/>
            <p:cNvSpPr/>
            <p:nvPr/>
          </p:nvSpPr>
          <p:spPr bwMode="auto">
            <a:xfrm flipH="1">
              <a:off x="6201852" y="26247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6" name="Oval 595"/>
            <p:cNvSpPr/>
            <p:nvPr/>
          </p:nvSpPr>
          <p:spPr bwMode="auto">
            <a:xfrm flipH="1">
              <a:off x="6063217" y="22194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7" name="Oval 596"/>
            <p:cNvSpPr/>
            <p:nvPr/>
          </p:nvSpPr>
          <p:spPr bwMode="auto">
            <a:xfrm flipH="1">
              <a:off x="6987467" y="2308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8" name="Oval 597"/>
            <p:cNvSpPr/>
            <p:nvPr/>
          </p:nvSpPr>
          <p:spPr bwMode="auto">
            <a:xfrm flipH="1">
              <a:off x="6895041" y="2841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9" name="Oval 598"/>
            <p:cNvSpPr/>
            <p:nvPr/>
          </p:nvSpPr>
          <p:spPr bwMode="auto">
            <a:xfrm flipH="1">
              <a:off x="5508666" y="2939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0" name="Oval 599"/>
            <p:cNvSpPr/>
            <p:nvPr/>
          </p:nvSpPr>
          <p:spPr bwMode="auto">
            <a:xfrm flipH="1">
              <a:off x="5277602" y="369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1" name="Oval 600"/>
            <p:cNvSpPr/>
            <p:nvPr/>
          </p:nvSpPr>
          <p:spPr bwMode="auto">
            <a:xfrm flipH="1">
              <a:off x="5138967" y="3294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2" name="Oval 601"/>
            <p:cNvSpPr/>
            <p:nvPr/>
          </p:nvSpPr>
          <p:spPr bwMode="auto">
            <a:xfrm flipH="1">
              <a:off x="6063217" y="3383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3" name="Oval 602"/>
            <p:cNvSpPr/>
            <p:nvPr/>
          </p:nvSpPr>
          <p:spPr bwMode="auto">
            <a:xfrm flipH="1">
              <a:off x="5212954" y="14825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4" name="Oval 603"/>
            <p:cNvSpPr/>
            <p:nvPr/>
          </p:nvSpPr>
          <p:spPr bwMode="auto">
            <a:xfrm flipH="1">
              <a:off x="5767505" y="19267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5" name="Oval 604"/>
            <p:cNvSpPr/>
            <p:nvPr/>
          </p:nvSpPr>
          <p:spPr bwMode="auto">
            <a:xfrm flipH="1">
              <a:off x="5675079" y="2459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6" name="Oval 605"/>
            <p:cNvSpPr/>
            <p:nvPr/>
          </p:nvSpPr>
          <p:spPr bwMode="auto">
            <a:xfrm flipH="1">
              <a:off x="5102939" y="26664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7" name="Oval 606"/>
            <p:cNvSpPr/>
            <p:nvPr/>
          </p:nvSpPr>
          <p:spPr bwMode="auto">
            <a:xfrm flipH="1">
              <a:off x="5657490" y="31106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8" name="Oval 607"/>
            <p:cNvSpPr/>
            <p:nvPr/>
          </p:nvSpPr>
          <p:spPr bwMode="auto">
            <a:xfrm flipH="1">
              <a:off x="5565064" y="36436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9" name="Oval 608"/>
            <p:cNvSpPr/>
            <p:nvPr/>
          </p:nvSpPr>
          <p:spPr bwMode="auto">
            <a:xfrm flipH="1">
              <a:off x="5305380" y="34490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0" name="Oval 609"/>
            <p:cNvSpPr/>
            <p:nvPr/>
          </p:nvSpPr>
          <p:spPr bwMode="auto">
            <a:xfrm flipH="1">
              <a:off x="5212954" y="39820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1" name="Oval 610"/>
            <p:cNvSpPr/>
            <p:nvPr/>
          </p:nvSpPr>
          <p:spPr bwMode="auto">
            <a:xfrm flipH="1">
              <a:off x="5521039" y="12020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2" name="Oval 611"/>
            <p:cNvSpPr/>
            <p:nvPr/>
          </p:nvSpPr>
          <p:spPr bwMode="auto">
            <a:xfrm flipH="1">
              <a:off x="5289976" y="19626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3" name="Oval 612"/>
            <p:cNvSpPr/>
            <p:nvPr/>
          </p:nvSpPr>
          <p:spPr bwMode="auto">
            <a:xfrm flipH="1">
              <a:off x="5151338" y="1557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4" name="Oval 613"/>
            <p:cNvSpPr/>
            <p:nvPr/>
          </p:nvSpPr>
          <p:spPr bwMode="auto">
            <a:xfrm flipH="1">
              <a:off x="6075588" y="16462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5" name="Oval 614"/>
            <p:cNvSpPr/>
            <p:nvPr/>
          </p:nvSpPr>
          <p:spPr bwMode="auto">
            <a:xfrm flipH="1">
              <a:off x="5983162" y="21792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6" name="Oval 615"/>
            <p:cNvSpPr/>
            <p:nvPr/>
          </p:nvSpPr>
          <p:spPr bwMode="auto">
            <a:xfrm flipH="1">
              <a:off x="5151338" y="27214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7" name="Oval 616"/>
            <p:cNvSpPr/>
            <p:nvPr/>
          </p:nvSpPr>
          <p:spPr bwMode="auto">
            <a:xfrm rot="10800000" flipH="1">
              <a:off x="6191793" y="4912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8" name="Oval 617"/>
            <p:cNvSpPr/>
            <p:nvPr/>
          </p:nvSpPr>
          <p:spPr bwMode="auto">
            <a:xfrm rot="10800000" flipH="1">
              <a:off x="5498604" y="469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9" name="Oval 618"/>
            <p:cNvSpPr/>
            <p:nvPr/>
          </p:nvSpPr>
          <p:spPr bwMode="auto">
            <a:xfrm rot="10800000" flipH="1">
              <a:off x="6884979" y="45981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0" name="Oval 619"/>
            <p:cNvSpPr/>
            <p:nvPr/>
          </p:nvSpPr>
          <p:spPr bwMode="auto">
            <a:xfrm rot="10800000" flipH="1">
              <a:off x="6330430" y="4153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1" name="Oval 620"/>
            <p:cNvSpPr/>
            <p:nvPr/>
          </p:nvSpPr>
          <p:spPr bwMode="auto">
            <a:xfrm rot="10800000" flipH="1">
              <a:off x="6543902" y="45743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2" name="Oval 621"/>
            <p:cNvSpPr/>
            <p:nvPr/>
          </p:nvSpPr>
          <p:spPr bwMode="auto">
            <a:xfrm rot="10800000" flipH="1">
              <a:off x="5758287" y="48908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3" name="Oval 622"/>
            <p:cNvSpPr/>
            <p:nvPr/>
          </p:nvSpPr>
          <p:spPr bwMode="auto">
            <a:xfrm rot="10800000" flipH="1">
              <a:off x="5850713" y="4357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4" name="Oval 623"/>
            <p:cNvSpPr/>
            <p:nvPr/>
          </p:nvSpPr>
          <p:spPr bwMode="auto">
            <a:xfrm rot="10800000" flipH="1">
              <a:off x="6682537" y="38155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5" name="Oval 624"/>
            <p:cNvSpPr/>
            <p:nvPr/>
          </p:nvSpPr>
          <p:spPr bwMode="auto">
            <a:xfrm rot="10800000" flipH="1">
              <a:off x="6636326" y="4766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6" name="Oval 625"/>
            <p:cNvSpPr/>
            <p:nvPr/>
          </p:nvSpPr>
          <p:spPr bwMode="auto">
            <a:xfrm rot="10800000" flipH="1">
              <a:off x="5681264" y="4395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7" name="Oval 626"/>
            <p:cNvSpPr/>
            <p:nvPr/>
          </p:nvSpPr>
          <p:spPr bwMode="auto">
            <a:xfrm rot="10800000" flipH="1">
              <a:off x="5912328" y="36344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8" name="Oval 627"/>
            <p:cNvSpPr/>
            <p:nvPr/>
          </p:nvSpPr>
          <p:spPr bwMode="auto">
            <a:xfrm rot="10800000" flipH="1">
              <a:off x="6050965" y="40397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9" name="Oval 628"/>
            <p:cNvSpPr/>
            <p:nvPr/>
          </p:nvSpPr>
          <p:spPr bwMode="auto">
            <a:xfrm rot="10800000" flipH="1">
              <a:off x="5126715" y="39509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0" name="Oval 629"/>
            <p:cNvSpPr/>
            <p:nvPr/>
          </p:nvSpPr>
          <p:spPr bwMode="auto">
            <a:xfrm rot="10800000" flipH="1">
              <a:off x="6469066" y="46800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1" name="Oval 630"/>
            <p:cNvSpPr/>
            <p:nvPr/>
          </p:nvSpPr>
          <p:spPr bwMode="auto">
            <a:xfrm rot="10800000" flipH="1">
              <a:off x="6700129" y="39194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2" name="Oval 631"/>
            <p:cNvSpPr/>
            <p:nvPr/>
          </p:nvSpPr>
          <p:spPr bwMode="auto">
            <a:xfrm rot="10800000" flipH="1">
              <a:off x="6838767" y="43247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3" name="Oval 632"/>
            <p:cNvSpPr/>
            <p:nvPr/>
          </p:nvSpPr>
          <p:spPr bwMode="auto">
            <a:xfrm rot="10800000" flipH="1">
              <a:off x="5914515" y="42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4" name="Oval 633"/>
            <p:cNvSpPr/>
            <p:nvPr/>
          </p:nvSpPr>
          <p:spPr bwMode="auto">
            <a:xfrm rot="10800000" flipH="1">
              <a:off x="6006943" y="37029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5" name="Oval 634"/>
            <p:cNvSpPr/>
            <p:nvPr/>
          </p:nvSpPr>
          <p:spPr bwMode="auto">
            <a:xfrm rot="10800000" flipH="1">
              <a:off x="6838767" y="31606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6" name="Oval 635"/>
            <p:cNvSpPr/>
            <p:nvPr/>
          </p:nvSpPr>
          <p:spPr bwMode="auto">
            <a:xfrm rot="10800000" flipH="1">
              <a:off x="5480168" y="48450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7" name="Oval 636"/>
            <p:cNvSpPr/>
            <p:nvPr/>
          </p:nvSpPr>
          <p:spPr bwMode="auto">
            <a:xfrm rot="10800000" flipH="1">
              <a:off x="6173355" y="45304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8" name="Oval 637"/>
            <p:cNvSpPr/>
            <p:nvPr/>
          </p:nvSpPr>
          <p:spPr bwMode="auto">
            <a:xfrm rot="10800000" flipH="1">
              <a:off x="6404418" y="37698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9" name="Oval 638"/>
            <p:cNvSpPr/>
            <p:nvPr/>
          </p:nvSpPr>
          <p:spPr bwMode="auto">
            <a:xfrm rot="10800000" flipH="1">
              <a:off x="6543056" y="4175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0" name="Oval 639"/>
            <p:cNvSpPr/>
            <p:nvPr/>
          </p:nvSpPr>
          <p:spPr bwMode="auto">
            <a:xfrm rot="10800000" flipH="1">
              <a:off x="5618806" y="40862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1" name="Oval 640"/>
            <p:cNvSpPr/>
            <p:nvPr/>
          </p:nvSpPr>
          <p:spPr bwMode="auto">
            <a:xfrm rot="10800000" flipH="1">
              <a:off x="5832277" y="4506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2" name="Oval 641"/>
            <p:cNvSpPr/>
            <p:nvPr/>
          </p:nvSpPr>
          <p:spPr bwMode="auto">
            <a:xfrm rot="10800000" flipH="1">
              <a:off x="5970913" y="49119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3" name="Oval 642"/>
            <p:cNvSpPr/>
            <p:nvPr/>
          </p:nvSpPr>
          <p:spPr bwMode="auto">
            <a:xfrm rot="10800000" flipH="1">
              <a:off x="5046663" y="4823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4" name="Oval 643"/>
            <p:cNvSpPr/>
            <p:nvPr/>
          </p:nvSpPr>
          <p:spPr bwMode="auto">
            <a:xfrm rot="10800000" flipH="1">
              <a:off x="5139089" y="42901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5" name="Oval 644"/>
            <p:cNvSpPr/>
            <p:nvPr/>
          </p:nvSpPr>
          <p:spPr bwMode="auto">
            <a:xfrm rot="10800000" flipH="1">
              <a:off x="6525464" y="41920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6" name="Oval 645"/>
            <p:cNvSpPr/>
            <p:nvPr/>
          </p:nvSpPr>
          <p:spPr bwMode="auto">
            <a:xfrm rot="10800000" flipH="1">
              <a:off x="6756527" y="3431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7" name="Oval 646"/>
            <p:cNvSpPr/>
            <p:nvPr/>
          </p:nvSpPr>
          <p:spPr bwMode="auto">
            <a:xfrm rot="10800000" flipH="1">
              <a:off x="6895163" y="383667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8" name="Oval 647"/>
            <p:cNvSpPr/>
            <p:nvPr/>
          </p:nvSpPr>
          <p:spPr bwMode="auto">
            <a:xfrm rot="10800000" flipH="1">
              <a:off x="5970913" y="37478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9" name="Oval 648"/>
            <p:cNvSpPr/>
            <p:nvPr/>
          </p:nvSpPr>
          <p:spPr bwMode="auto">
            <a:xfrm rot="10800000" flipH="1">
              <a:off x="7052239" y="488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0" name="Oval 649"/>
            <p:cNvSpPr/>
            <p:nvPr/>
          </p:nvSpPr>
          <p:spPr bwMode="auto">
            <a:xfrm rot="10800000" flipH="1">
              <a:off x="6359050" y="4671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1" name="Oval 650"/>
            <p:cNvSpPr/>
            <p:nvPr/>
          </p:nvSpPr>
          <p:spPr bwMode="auto">
            <a:xfrm rot="10800000" flipH="1">
              <a:off x="6931191" y="4464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2" name="Oval 651"/>
            <p:cNvSpPr/>
            <p:nvPr/>
          </p:nvSpPr>
          <p:spPr bwMode="auto">
            <a:xfrm rot="10800000" flipH="1">
              <a:off x="6376640" y="4020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3" name="Oval 652"/>
            <p:cNvSpPr/>
            <p:nvPr/>
          </p:nvSpPr>
          <p:spPr bwMode="auto">
            <a:xfrm rot="10800000" flipH="1">
              <a:off x="6469066" y="34877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4" name="Oval 653"/>
            <p:cNvSpPr/>
            <p:nvPr/>
          </p:nvSpPr>
          <p:spPr bwMode="auto">
            <a:xfrm rot="10800000" flipH="1">
              <a:off x="6728749" y="3682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5" name="Oval 654"/>
            <p:cNvSpPr/>
            <p:nvPr/>
          </p:nvSpPr>
          <p:spPr bwMode="auto">
            <a:xfrm rot="10800000" flipH="1">
              <a:off x="6821175" y="31493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6" name="Oval 655"/>
            <p:cNvSpPr/>
            <p:nvPr/>
          </p:nvSpPr>
          <p:spPr bwMode="auto">
            <a:xfrm rot="5400000" flipH="1">
              <a:off x="6283764" y="5726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7" name="Oval 656"/>
            <p:cNvSpPr/>
            <p:nvPr/>
          </p:nvSpPr>
          <p:spPr bwMode="auto">
            <a:xfrm rot="5400000" flipH="1">
              <a:off x="5344409" y="5982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8" name="Oval 657"/>
            <p:cNvSpPr/>
            <p:nvPr/>
          </p:nvSpPr>
          <p:spPr bwMode="auto">
            <a:xfrm rot="5400000" flipH="1">
              <a:off x="5540031" y="359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9" name="Oval 658"/>
            <p:cNvSpPr/>
            <p:nvPr/>
          </p:nvSpPr>
          <p:spPr bwMode="auto">
            <a:xfrm rot="5400000" flipH="1">
              <a:off x="5945336" y="2205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0" name="Oval 659"/>
            <p:cNvSpPr/>
            <p:nvPr/>
          </p:nvSpPr>
          <p:spPr bwMode="auto">
            <a:xfrm rot="5400000" flipH="1">
              <a:off x="6491046" y="4053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1" name="Oval 660"/>
            <p:cNvSpPr/>
            <p:nvPr/>
          </p:nvSpPr>
          <p:spPr bwMode="auto">
            <a:xfrm rot="5400000" flipH="1">
              <a:off x="6896351" y="2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2" name="Oval 661"/>
            <p:cNvSpPr/>
            <p:nvPr/>
          </p:nvSpPr>
          <p:spPr bwMode="auto">
            <a:xfrm rot="5400000" flipH="1">
              <a:off x="5645776" y="434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3" name="Oval 662"/>
            <p:cNvSpPr/>
            <p:nvPr/>
          </p:nvSpPr>
          <p:spPr bwMode="auto">
            <a:xfrm rot="5400000" flipH="1">
              <a:off x="5290440" y="643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4" name="Oval 663"/>
            <p:cNvSpPr/>
            <p:nvPr/>
          </p:nvSpPr>
          <p:spPr bwMode="auto">
            <a:xfrm rot="5400000" flipH="1">
              <a:off x="6795067" y="-28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5" name="Oval 664"/>
            <p:cNvSpPr/>
            <p:nvPr/>
          </p:nvSpPr>
          <p:spPr bwMode="auto">
            <a:xfrm rot="5400000" flipH="1">
              <a:off x="6961608" y="-721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6" name="Oval 665"/>
            <p:cNvSpPr/>
            <p:nvPr/>
          </p:nvSpPr>
          <p:spPr bwMode="auto">
            <a:xfrm rot="5400000" flipH="1">
              <a:off x="5969116" y="-1229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7" name="Oval 666"/>
            <p:cNvSpPr/>
            <p:nvPr/>
          </p:nvSpPr>
          <p:spPr bwMode="auto">
            <a:xfrm rot="5400000" flipH="1">
              <a:off x="6371477" y="-223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8" name="Oval 667"/>
            <p:cNvSpPr/>
            <p:nvPr/>
          </p:nvSpPr>
          <p:spPr bwMode="auto">
            <a:xfrm rot="5400000" flipH="1">
              <a:off x="6170282" y="6364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9" name="Oval 668"/>
            <p:cNvSpPr/>
            <p:nvPr/>
          </p:nvSpPr>
          <p:spPr bwMode="auto">
            <a:xfrm rot="5400000" flipH="1">
              <a:off x="5745210" y="6650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0" name="Oval 669"/>
            <p:cNvSpPr/>
            <p:nvPr/>
          </p:nvSpPr>
          <p:spPr bwMode="auto">
            <a:xfrm rot="5400000" flipH="1">
              <a:off x="6150513" y="5264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1" name="Oval 670"/>
            <p:cNvSpPr/>
            <p:nvPr/>
          </p:nvSpPr>
          <p:spPr bwMode="auto">
            <a:xfrm rot="5400000" flipH="1">
              <a:off x="5430588" y="-281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2" name="Oval 671"/>
            <p:cNvSpPr/>
            <p:nvPr/>
          </p:nvSpPr>
          <p:spPr bwMode="auto">
            <a:xfrm rot="5400000" flipH="1">
              <a:off x="5211158" y="5519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3" name="Oval 672"/>
            <p:cNvSpPr/>
            <p:nvPr/>
          </p:nvSpPr>
          <p:spPr bwMode="auto">
            <a:xfrm rot="5400000" flipH="1">
              <a:off x="5406783" y="3129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4" name="Oval 673"/>
            <p:cNvSpPr/>
            <p:nvPr/>
          </p:nvSpPr>
          <p:spPr bwMode="auto">
            <a:xfrm rot="5400000" flipH="1">
              <a:off x="5812085" y="1743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5" name="Oval 674"/>
            <p:cNvSpPr/>
            <p:nvPr/>
          </p:nvSpPr>
          <p:spPr bwMode="auto">
            <a:xfrm rot="5400000" flipH="1">
              <a:off x="6895003" y="389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6" name="Oval 675"/>
            <p:cNvSpPr/>
            <p:nvPr/>
          </p:nvSpPr>
          <p:spPr bwMode="auto">
            <a:xfrm rot="5400000" flipH="1">
              <a:off x="6134362" y="158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7" name="Oval 676"/>
            <p:cNvSpPr/>
            <p:nvPr/>
          </p:nvSpPr>
          <p:spPr bwMode="auto">
            <a:xfrm rot="5400000" flipH="1">
              <a:off x="6539668" y="20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8" name="Oval 677"/>
            <p:cNvSpPr/>
            <p:nvPr/>
          </p:nvSpPr>
          <p:spPr bwMode="auto">
            <a:xfrm rot="10800000" flipH="1">
              <a:off x="6882792" y="44098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0" name="Oval 679"/>
            <p:cNvSpPr/>
            <p:nvPr/>
          </p:nvSpPr>
          <p:spPr bwMode="auto">
            <a:xfrm rot="16200000" flipH="1">
              <a:off x="5765748" y="5879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1" name="Oval 680"/>
            <p:cNvSpPr/>
            <p:nvPr/>
          </p:nvSpPr>
          <p:spPr bwMode="auto">
            <a:xfrm rot="16200000" flipH="1">
              <a:off x="5153161" y="6185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2" name="Oval 681"/>
            <p:cNvSpPr/>
            <p:nvPr/>
          </p:nvSpPr>
          <p:spPr bwMode="auto">
            <a:xfrm rot="16200000" flipH="1">
              <a:off x="5913800" y="64162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3" name="Oval 682"/>
            <p:cNvSpPr/>
            <p:nvPr/>
          </p:nvSpPr>
          <p:spPr bwMode="auto">
            <a:xfrm rot="16200000" flipH="1">
              <a:off x="5508497" y="65548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4" name="Oval 683"/>
            <p:cNvSpPr/>
            <p:nvPr/>
          </p:nvSpPr>
          <p:spPr bwMode="auto">
            <a:xfrm rot="16200000" flipH="1">
              <a:off x="5597330" y="56306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5" name="Oval 684"/>
            <p:cNvSpPr/>
            <p:nvPr/>
          </p:nvSpPr>
          <p:spPr bwMode="auto">
            <a:xfrm rot="16200000" flipH="1">
              <a:off x="5894791" y="632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6" name="Oval 685"/>
            <p:cNvSpPr/>
            <p:nvPr/>
          </p:nvSpPr>
          <p:spPr bwMode="auto">
            <a:xfrm rot="16200000" flipH="1">
              <a:off x="5246811" y="69408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7" name="Oval 686"/>
            <p:cNvSpPr/>
            <p:nvPr/>
          </p:nvSpPr>
          <p:spPr bwMode="auto">
            <a:xfrm rot="16200000" flipH="1">
              <a:off x="5421010" y="6323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8" name="Oval 687"/>
            <p:cNvSpPr/>
            <p:nvPr/>
          </p:nvSpPr>
          <p:spPr bwMode="auto">
            <a:xfrm rot="16200000" flipH="1">
              <a:off x="5226434" y="6583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9" name="Oval 688"/>
            <p:cNvSpPr/>
            <p:nvPr/>
          </p:nvSpPr>
          <p:spPr bwMode="auto">
            <a:xfrm rot="16200000" flipH="1">
              <a:off x="5759438" y="66759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0" name="Oval 689"/>
            <p:cNvSpPr/>
            <p:nvPr/>
          </p:nvSpPr>
          <p:spPr bwMode="auto">
            <a:xfrm rot="16200000" flipH="1">
              <a:off x="5833468" y="51676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1" name="Oval 690"/>
            <p:cNvSpPr/>
            <p:nvPr/>
          </p:nvSpPr>
          <p:spPr bwMode="auto">
            <a:xfrm rot="16200000" flipH="1">
              <a:off x="5725570" y="69429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2" name="Oval 691"/>
            <p:cNvSpPr/>
            <p:nvPr/>
          </p:nvSpPr>
          <p:spPr bwMode="auto">
            <a:xfrm rot="16200000" flipH="1">
              <a:off x="6154918" y="69245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3" name="Oval 692"/>
            <p:cNvSpPr/>
            <p:nvPr/>
          </p:nvSpPr>
          <p:spPr bwMode="auto">
            <a:xfrm rot="16200000" flipH="1">
              <a:off x="5509845" y="6431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4" name="Oval 693"/>
            <p:cNvSpPr/>
            <p:nvPr/>
          </p:nvSpPr>
          <p:spPr bwMode="auto">
            <a:xfrm rot="16200000" flipH="1">
              <a:off x="5865181" y="680135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5" name="Oval 694"/>
            <p:cNvSpPr/>
            <p:nvPr/>
          </p:nvSpPr>
          <p:spPr bwMode="auto">
            <a:xfrm rot="16200000" flipH="1">
              <a:off x="5954014" y="58771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6" name="Oval 695"/>
            <p:cNvSpPr/>
            <p:nvPr/>
          </p:nvSpPr>
          <p:spPr bwMode="auto">
            <a:xfrm rot="5400000" flipH="1">
              <a:off x="5204554" y="59804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7" name="Oval 696"/>
            <p:cNvSpPr/>
            <p:nvPr/>
          </p:nvSpPr>
          <p:spPr bwMode="auto">
            <a:xfrm rot="5400000" flipH="1">
              <a:off x="5817142" y="5674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8" name="Oval 697"/>
            <p:cNvSpPr/>
            <p:nvPr/>
          </p:nvSpPr>
          <p:spPr bwMode="auto">
            <a:xfrm rot="5400000" flipH="1">
              <a:off x="5461806" y="53048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9" name="Oval 698"/>
            <p:cNvSpPr/>
            <p:nvPr/>
          </p:nvSpPr>
          <p:spPr bwMode="auto">
            <a:xfrm rot="5400000" flipH="1">
              <a:off x="5372973" y="62291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0" name="Oval 699"/>
            <p:cNvSpPr/>
            <p:nvPr/>
          </p:nvSpPr>
          <p:spPr bwMode="auto">
            <a:xfrm rot="5400000" flipH="1">
              <a:off x="5549293" y="55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1" name="Oval 700"/>
            <p:cNvSpPr/>
            <p:nvPr/>
          </p:nvSpPr>
          <p:spPr bwMode="auto">
            <a:xfrm rot="5400000" flipH="1">
              <a:off x="5743869" y="527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2" name="Oval 701"/>
            <p:cNvSpPr/>
            <p:nvPr/>
          </p:nvSpPr>
          <p:spPr bwMode="auto">
            <a:xfrm rot="5400000" flipH="1">
              <a:off x="5210865" y="518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3" name="Oval 702"/>
            <p:cNvSpPr/>
            <p:nvPr/>
          </p:nvSpPr>
          <p:spPr bwMode="auto">
            <a:xfrm rot="5400000" flipH="1">
              <a:off x="5210865" y="50438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4" name="Oval 703"/>
            <p:cNvSpPr/>
            <p:nvPr/>
          </p:nvSpPr>
          <p:spPr bwMode="auto">
            <a:xfrm rot="5400000" flipH="1">
              <a:off x="5179906" y="51200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5" name="Oval 704"/>
            <p:cNvSpPr/>
            <p:nvPr/>
          </p:nvSpPr>
          <p:spPr bwMode="auto">
            <a:xfrm rot="5400000" flipH="1">
              <a:off x="5460459" y="54281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6" name="Oval 705"/>
            <p:cNvSpPr/>
            <p:nvPr/>
          </p:nvSpPr>
          <p:spPr bwMode="auto">
            <a:xfrm rot="10800000" flipH="1">
              <a:off x="6089850" y="619082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7" name="Oval 706"/>
            <p:cNvSpPr/>
            <p:nvPr/>
          </p:nvSpPr>
          <p:spPr bwMode="auto">
            <a:xfrm rot="10800000" flipH="1">
              <a:off x="6064292" y="52514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8" name="Oval 707"/>
            <p:cNvSpPr/>
            <p:nvPr/>
          </p:nvSpPr>
          <p:spPr bwMode="auto">
            <a:xfrm rot="10800000" flipH="1">
              <a:off x="6303321" y="54470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9" name="Oval 708"/>
            <p:cNvSpPr/>
            <p:nvPr/>
          </p:nvSpPr>
          <p:spPr bwMode="auto">
            <a:xfrm rot="10800000" flipH="1">
              <a:off x="6441957" y="58524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0" name="Oval 709"/>
            <p:cNvSpPr/>
            <p:nvPr/>
          </p:nvSpPr>
          <p:spPr bwMode="auto">
            <a:xfrm rot="10800000" flipH="1">
              <a:off x="6257108" y="63981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1" name="Oval 710"/>
            <p:cNvSpPr/>
            <p:nvPr/>
          </p:nvSpPr>
          <p:spPr bwMode="auto">
            <a:xfrm rot="10800000" flipH="1">
              <a:off x="6395746" y="68034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2" name="Oval 711"/>
            <p:cNvSpPr/>
            <p:nvPr/>
          </p:nvSpPr>
          <p:spPr bwMode="auto">
            <a:xfrm rot="10800000" flipH="1">
              <a:off x="6228486" y="55528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3" name="Oval 712"/>
            <p:cNvSpPr/>
            <p:nvPr/>
          </p:nvSpPr>
          <p:spPr bwMode="auto">
            <a:xfrm rot="10800000" flipH="1">
              <a:off x="6598187" y="5197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4" name="Oval 713"/>
            <p:cNvSpPr/>
            <p:nvPr/>
          </p:nvSpPr>
          <p:spPr bwMode="auto">
            <a:xfrm rot="10800000" flipH="1">
              <a:off x="6952484" y="67021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5" name="Oval 714"/>
            <p:cNvSpPr/>
            <p:nvPr/>
          </p:nvSpPr>
          <p:spPr bwMode="auto">
            <a:xfrm rot="10800000" flipH="1">
              <a:off x="6734640" y="68686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6" name="Oval 715"/>
            <p:cNvSpPr/>
            <p:nvPr/>
          </p:nvSpPr>
          <p:spPr bwMode="auto">
            <a:xfrm rot="10800000" flipH="1">
              <a:off x="6811660" y="57608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7" name="Oval 716"/>
            <p:cNvSpPr/>
            <p:nvPr/>
          </p:nvSpPr>
          <p:spPr bwMode="auto">
            <a:xfrm rot="10800000" flipH="1">
              <a:off x="6950298" y="61661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8" name="Oval 717"/>
            <p:cNvSpPr/>
            <p:nvPr/>
          </p:nvSpPr>
          <p:spPr bwMode="auto">
            <a:xfrm rot="10800000" flipH="1">
              <a:off x="6026045" y="60773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9" name="Oval 718"/>
            <p:cNvSpPr/>
            <p:nvPr/>
          </p:nvSpPr>
          <p:spPr bwMode="auto">
            <a:xfrm rot="10800000" flipH="1">
              <a:off x="5997425" y="56522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0" name="Oval 719"/>
            <p:cNvSpPr/>
            <p:nvPr/>
          </p:nvSpPr>
          <p:spPr bwMode="auto">
            <a:xfrm rot="10800000" flipH="1">
              <a:off x="6136061" y="60575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1" name="Oval 720"/>
            <p:cNvSpPr/>
            <p:nvPr/>
          </p:nvSpPr>
          <p:spPr bwMode="auto">
            <a:xfrm rot="10800000" flipH="1">
              <a:off x="6690612" y="53376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2" name="Oval 721"/>
            <p:cNvSpPr/>
            <p:nvPr/>
          </p:nvSpPr>
          <p:spPr bwMode="auto">
            <a:xfrm rot="10800000" flipH="1">
              <a:off x="6110504" y="51182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3" name="Oval 722"/>
            <p:cNvSpPr/>
            <p:nvPr/>
          </p:nvSpPr>
          <p:spPr bwMode="auto">
            <a:xfrm rot="10800000" flipH="1">
              <a:off x="6349533" y="53138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4" name="Oval 723"/>
            <p:cNvSpPr/>
            <p:nvPr/>
          </p:nvSpPr>
          <p:spPr bwMode="auto">
            <a:xfrm rot="10800000" flipH="1">
              <a:off x="6488172" y="57191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5" name="Oval 724"/>
            <p:cNvSpPr/>
            <p:nvPr/>
          </p:nvSpPr>
          <p:spPr bwMode="auto">
            <a:xfrm rot="10800000" flipH="1">
              <a:off x="6272516" y="68020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6" name="Oval 725"/>
            <p:cNvSpPr/>
            <p:nvPr/>
          </p:nvSpPr>
          <p:spPr bwMode="auto">
            <a:xfrm rot="10800000" flipH="1">
              <a:off x="6503577" y="60414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7" name="Oval 726"/>
            <p:cNvSpPr/>
            <p:nvPr/>
          </p:nvSpPr>
          <p:spPr bwMode="auto">
            <a:xfrm rot="10800000" flipH="1">
              <a:off x="6642216" y="6446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nvGrpSpPr>
            <p:cNvPr id="476" name="Group 150"/>
            <p:cNvGrpSpPr>
              <a:grpSpLocks/>
            </p:cNvGrpSpPr>
            <p:nvPr/>
          </p:nvGrpSpPr>
          <p:grpSpPr bwMode="auto">
            <a:xfrm>
              <a:off x="5792984" y="-472693"/>
              <a:ext cx="669874" cy="635857"/>
              <a:chOff x="309562" y="1823503"/>
              <a:chExt cx="1219201" cy="1157288"/>
            </a:xfrm>
            <a:solidFill>
              <a:srgbClr val="008000"/>
            </a:solidFill>
          </p:grpSpPr>
          <p:sp>
            <p:nvSpPr>
              <p:cNvPr id="477" name="Oval 476"/>
              <p:cNvSpPr/>
              <p:nvPr/>
            </p:nvSpPr>
            <p:spPr bwMode="auto">
              <a:xfrm>
                <a:off x="709612" y="20886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9" name="Oval 478"/>
              <p:cNvSpPr/>
              <p:nvPr/>
            </p:nvSpPr>
            <p:spPr bwMode="auto">
              <a:xfrm>
                <a:off x="696912" y="25108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2" name="Oval 531"/>
              <p:cNvSpPr/>
              <p:nvPr/>
            </p:nvSpPr>
            <p:spPr bwMode="auto">
              <a:xfrm>
                <a:off x="415925" y="23061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3" name="Oval 532"/>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4" name="Oval 533"/>
              <p:cNvSpPr/>
              <p:nvPr/>
            </p:nvSpPr>
            <p:spPr bwMode="auto">
              <a:xfrm>
                <a:off x="879475" y="1823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9" name="Oval 678"/>
              <p:cNvSpPr/>
              <p:nvPr/>
            </p:nvSpPr>
            <p:spPr bwMode="auto">
              <a:xfrm>
                <a:off x="471487" y="20219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8" name="Oval 727"/>
              <p:cNvSpPr/>
              <p:nvPr/>
            </p:nvSpPr>
            <p:spPr bwMode="auto">
              <a:xfrm>
                <a:off x="1014413" y="20060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9" name="Oval 728"/>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0" name="Oval 729"/>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1" name="Oval 730"/>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2" name="Oval 731"/>
              <p:cNvSpPr/>
              <p:nvPr/>
            </p:nvSpPr>
            <p:spPr bwMode="auto">
              <a:xfrm flipV="1">
                <a:off x="1196976" y="24283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3" name="Oval 732"/>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4" name="Oval 733"/>
              <p:cNvSpPr/>
              <p:nvPr/>
            </p:nvSpPr>
            <p:spPr bwMode="auto">
              <a:xfrm>
                <a:off x="403225"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5" name="Oval 734"/>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7" name="Oval 736"/>
              <p:cNvSpPr/>
              <p:nvPr/>
            </p:nvSpPr>
            <p:spPr bwMode="auto">
              <a:xfrm>
                <a:off x="603250" y="22219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8" name="Oval 737"/>
              <p:cNvSpPr/>
              <p:nvPr/>
            </p:nvSpPr>
            <p:spPr bwMode="auto">
              <a:xfrm>
                <a:off x="590550" y="2644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9" name="Oval 738"/>
              <p:cNvSpPr/>
              <p:nvPr/>
            </p:nvSpPr>
            <p:spPr bwMode="auto">
              <a:xfrm>
                <a:off x="309562" y="24394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0" name="Oval 739"/>
              <p:cNvSpPr/>
              <p:nvPr/>
            </p:nvSpPr>
            <p:spPr bwMode="auto">
              <a:xfrm>
                <a:off x="908050" y="25267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9" name="Oval 748"/>
              <p:cNvSpPr/>
              <p:nvPr/>
            </p:nvSpPr>
            <p:spPr bwMode="auto">
              <a:xfrm>
                <a:off x="773112" y="1956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0" name="Oval 749"/>
              <p:cNvSpPr/>
              <p:nvPr/>
            </p:nvSpPr>
            <p:spPr bwMode="auto">
              <a:xfrm>
                <a:off x="365125" y="2155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1" name="Oval 750"/>
              <p:cNvSpPr/>
              <p:nvPr/>
            </p:nvSpPr>
            <p:spPr bwMode="auto">
              <a:xfrm>
                <a:off x="908050"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2" name="Oval 751"/>
              <p:cNvSpPr/>
              <p:nvPr/>
            </p:nvSpPr>
            <p:spPr bwMode="auto">
              <a:xfrm>
                <a:off x="906462" y="1958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3" name="Oval 752"/>
              <p:cNvSpPr/>
              <p:nvPr/>
            </p:nvSpPr>
            <p:spPr bwMode="auto">
              <a:xfrm>
                <a:off x="893762" y="23807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4" name="Oval 753"/>
              <p:cNvSpPr/>
              <p:nvPr/>
            </p:nvSpPr>
            <p:spPr bwMode="auto">
              <a:xfrm>
                <a:off x="612775" y="21759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5" name="Oval 754"/>
              <p:cNvSpPr/>
              <p:nvPr/>
            </p:nvSpPr>
            <p:spPr bwMode="auto">
              <a:xfrm>
                <a:off x="1211263" y="2263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6" name="Oval 755"/>
              <p:cNvSpPr/>
              <p:nvPr/>
            </p:nvSpPr>
            <p:spPr bwMode="auto">
              <a:xfrm>
                <a:off x="650875" y="18711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7" name="Oval 756"/>
              <p:cNvSpPr/>
              <p:nvPr/>
            </p:nvSpPr>
            <p:spPr bwMode="auto">
              <a:xfrm>
                <a:off x="447675" y="1856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8" name="Oval 757"/>
              <p:cNvSpPr/>
              <p:nvPr/>
            </p:nvSpPr>
            <p:spPr bwMode="auto">
              <a:xfrm>
                <a:off x="1149351" y="19886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9" name="Oval 758"/>
              <p:cNvSpPr/>
              <p:nvPr/>
            </p:nvSpPr>
            <p:spPr bwMode="auto">
              <a:xfrm>
                <a:off x="531812" y="2356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0" name="Oval 759"/>
              <p:cNvSpPr/>
              <p:nvPr/>
            </p:nvSpPr>
            <p:spPr bwMode="auto">
              <a:xfrm>
                <a:off x="801687" y="2593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1" name="Oval 760"/>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2" name="Oval 761"/>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3" name="Oval 762"/>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4" name="Oval 763"/>
              <p:cNvSpPr/>
              <p:nvPr/>
            </p:nvSpPr>
            <p:spPr bwMode="auto">
              <a:xfrm>
                <a:off x="1166813" y="2545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5" name="Oval 764"/>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6" name="Oval 765"/>
              <p:cNvSpPr/>
              <p:nvPr/>
            </p:nvSpPr>
            <p:spPr bwMode="auto">
              <a:xfrm>
                <a:off x="623887" y="21743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7" name="Oval 766"/>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8" name="Oval 767"/>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9" name="Oval 768"/>
              <p:cNvSpPr/>
              <p:nvPr/>
            </p:nvSpPr>
            <p:spPr bwMode="auto">
              <a:xfrm>
                <a:off x="1001713" y="2815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0" name="Oval 769"/>
              <p:cNvSpPr/>
              <p:nvPr/>
            </p:nvSpPr>
            <p:spPr bwMode="auto">
              <a:xfrm>
                <a:off x="720725" y="2610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1" name="Oval 770"/>
              <p:cNvSpPr/>
              <p:nvPr/>
            </p:nvSpPr>
            <p:spPr bwMode="auto">
              <a:xfrm flipV="1">
                <a:off x="1349376" y="25807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2" name="Oval 771"/>
              <p:cNvSpPr/>
              <p:nvPr/>
            </p:nvSpPr>
            <p:spPr bwMode="auto">
              <a:xfrm>
                <a:off x="1184276" y="2128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3" name="Oval 772"/>
              <p:cNvSpPr/>
              <p:nvPr/>
            </p:nvSpPr>
            <p:spPr bwMode="auto">
              <a:xfrm>
                <a:off x="555625"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4" name="Oval 773"/>
              <p:cNvSpPr/>
              <p:nvPr/>
            </p:nvSpPr>
            <p:spPr bwMode="auto">
              <a:xfrm>
                <a:off x="1319213" y="23108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5" name="Oval 774"/>
              <p:cNvSpPr/>
              <p:nvPr/>
            </p:nvSpPr>
            <p:spPr bwMode="auto">
              <a:xfrm>
                <a:off x="755650" y="23743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6" name="Oval 775"/>
              <p:cNvSpPr/>
              <p:nvPr/>
            </p:nvSpPr>
            <p:spPr bwMode="auto">
              <a:xfrm>
                <a:off x="742950" y="2796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7" name="Oval 776"/>
              <p:cNvSpPr/>
              <p:nvPr/>
            </p:nvSpPr>
            <p:spPr bwMode="auto">
              <a:xfrm>
                <a:off x="461962" y="2591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8" name="Oval 777"/>
              <p:cNvSpPr/>
              <p:nvPr/>
            </p:nvSpPr>
            <p:spPr bwMode="auto">
              <a:xfrm>
                <a:off x="1060451" y="26791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9" name="Oval 778"/>
              <p:cNvSpPr/>
              <p:nvPr/>
            </p:nvSpPr>
            <p:spPr bwMode="auto">
              <a:xfrm>
                <a:off x="925513" y="21092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0" name="Oval 779"/>
              <p:cNvSpPr/>
              <p:nvPr/>
            </p:nvSpPr>
            <p:spPr bwMode="auto">
              <a:xfrm>
                <a:off x="517525" y="2307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1" name="Oval 780"/>
              <p:cNvSpPr/>
              <p:nvPr/>
            </p:nvSpPr>
            <p:spPr bwMode="auto">
              <a:xfrm>
                <a:off x="1060451"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2" name="Oval 781"/>
              <p:cNvSpPr/>
              <p:nvPr/>
            </p:nvSpPr>
            <p:spPr bwMode="auto">
              <a:xfrm>
                <a:off x="1058863" y="2110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3" name="Oval 782"/>
              <p:cNvSpPr/>
              <p:nvPr/>
            </p:nvSpPr>
            <p:spPr bwMode="auto">
              <a:xfrm>
                <a:off x="1046163" y="25331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4" name="Oval 783"/>
              <p:cNvSpPr/>
              <p:nvPr/>
            </p:nvSpPr>
            <p:spPr bwMode="auto">
              <a:xfrm>
                <a:off x="765175" y="23283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5" name="Oval 784"/>
              <p:cNvSpPr/>
              <p:nvPr/>
            </p:nvSpPr>
            <p:spPr bwMode="auto">
              <a:xfrm>
                <a:off x="1363663" y="2415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6" name="Oval 785"/>
              <p:cNvSpPr/>
              <p:nvPr/>
            </p:nvSpPr>
            <p:spPr bwMode="auto">
              <a:xfrm>
                <a:off x="803275" y="20235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7" name="Oval 786"/>
              <p:cNvSpPr/>
              <p:nvPr/>
            </p:nvSpPr>
            <p:spPr bwMode="auto">
              <a:xfrm>
                <a:off x="600075" y="2009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8" name="Oval 787"/>
              <p:cNvSpPr/>
              <p:nvPr/>
            </p:nvSpPr>
            <p:spPr bwMode="auto">
              <a:xfrm>
                <a:off x="1301751" y="21410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9" name="Oval 788"/>
              <p:cNvSpPr/>
              <p:nvPr/>
            </p:nvSpPr>
            <p:spPr bwMode="auto">
              <a:xfrm>
                <a:off x="684212" y="2509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90" name="Oval 789"/>
              <p:cNvSpPr/>
              <p:nvPr/>
            </p:nvSpPr>
            <p:spPr bwMode="auto">
              <a:xfrm>
                <a:off x="954088" y="2745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sp>
        <p:nvSpPr>
          <p:cNvPr id="205" name="TextBox 204"/>
          <p:cNvSpPr txBox="1"/>
          <p:nvPr/>
        </p:nvSpPr>
        <p:spPr>
          <a:xfrm>
            <a:off x="-2828333" y="-1913287"/>
            <a:ext cx="91440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prstTxWarp prst="textNoShape">
              <a:avLst/>
            </a:prstTxWarp>
            <a:spAutoFit/>
          </a:bodyPr>
          <a:lstStyle/>
          <a:p>
            <a:endParaRPr lang="en-US" sz="800" dirty="0"/>
          </a:p>
          <a:p>
            <a:r>
              <a:rPr lang="en-US" sz="2800" dirty="0"/>
              <a:t>        Step 1: I used a several simplifying </a:t>
            </a:r>
          </a:p>
          <a:p>
            <a:r>
              <a:rPr lang="en-US" sz="2800" dirty="0"/>
              <a:t>                     assumptions in the model</a:t>
            </a:r>
          </a:p>
        </p:txBody>
      </p:sp>
      <p:sp>
        <p:nvSpPr>
          <p:cNvPr id="794" name="Oval 793"/>
          <p:cNvSpPr/>
          <p:nvPr/>
        </p:nvSpPr>
        <p:spPr>
          <a:xfrm rot="10800000">
            <a:off x="8674787" y="3440842"/>
            <a:ext cx="152400" cy="323751"/>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95" name="Oval 794"/>
          <p:cNvSpPr/>
          <p:nvPr/>
        </p:nvSpPr>
        <p:spPr>
          <a:xfrm rot="10800000">
            <a:off x="8680965" y="3985932"/>
            <a:ext cx="146223" cy="310629"/>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6" name="Chord 795"/>
          <p:cNvSpPr/>
          <p:nvPr/>
        </p:nvSpPr>
        <p:spPr>
          <a:xfrm rot="10800000" flipH="1">
            <a:off x="8601527" y="3982389"/>
            <a:ext cx="301852" cy="313163"/>
          </a:xfrm>
          <a:prstGeom prst="chord">
            <a:avLst>
              <a:gd name="adj1" fmla="val 5329845"/>
              <a:gd name="adj2" fmla="val 16017771"/>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96" name="Group 895"/>
          <p:cNvGrpSpPr/>
          <p:nvPr/>
        </p:nvGrpSpPr>
        <p:grpSpPr>
          <a:xfrm>
            <a:off x="3699585" y="2736273"/>
            <a:ext cx="639915" cy="2259596"/>
            <a:chOff x="2179485" y="1712773"/>
            <a:chExt cx="639915" cy="2259596"/>
          </a:xfrm>
        </p:grpSpPr>
        <p:cxnSp>
          <p:nvCxnSpPr>
            <p:cNvPr id="743" name="Straight Connector 742"/>
            <p:cNvCxnSpPr/>
            <p:nvPr/>
          </p:nvCxnSpPr>
          <p:spPr>
            <a:xfrm>
              <a:off x="2179485" y="1712773"/>
              <a:ext cx="577155" cy="2180158"/>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7" name="Oval 746"/>
            <p:cNvSpPr/>
            <p:nvPr/>
          </p:nvSpPr>
          <p:spPr>
            <a:xfrm>
              <a:off x="2727629" y="3880598"/>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798" name="TextBox 797"/>
          <p:cNvSpPr txBox="1"/>
          <p:nvPr/>
        </p:nvSpPr>
        <p:spPr>
          <a:xfrm>
            <a:off x="1524000" y="-4275"/>
            <a:ext cx="9144000" cy="646331"/>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spAutoFit/>
          </a:bodyPr>
          <a:lstStyle/>
          <a:p>
            <a:pPr algn="ctr"/>
            <a:endParaRPr lang="en-US" sz="800" dirty="0"/>
          </a:p>
          <a:p>
            <a:pPr algn="ctr"/>
            <a:r>
              <a:rPr lang="en-US" sz="2800" dirty="0" smtClean="0"/>
              <a:t>Optical data - Large </a:t>
            </a:r>
            <a:r>
              <a:rPr lang="en-US" sz="2800" dirty="0"/>
              <a:t>particles cause “spikes”</a:t>
            </a:r>
          </a:p>
        </p:txBody>
      </p:sp>
      <p:sp>
        <p:nvSpPr>
          <p:cNvPr id="3" name="Slide Number Placeholder 2"/>
          <p:cNvSpPr>
            <a:spLocks noGrp="1"/>
          </p:cNvSpPr>
          <p:nvPr>
            <p:ph type="sldNum" sz="quarter" idx="12"/>
          </p:nvPr>
        </p:nvSpPr>
        <p:spPr/>
        <p:txBody>
          <a:bodyPr/>
          <a:lstStyle/>
          <a:p>
            <a:r>
              <a:rPr lang="en-US" dirty="0" smtClean="0"/>
              <a:t>Credit: Nathan Briggs</a:t>
            </a:r>
            <a:endParaRPr lang="en-US" dirty="0"/>
          </a:p>
        </p:txBody>
      </p:sp>
      <p:sp>
        <p:nvSpPr>
          <p:cNvPr id="791" name="Left Arrow 790">
            <a:extLst>
              <a:ext uri="{FF2B5EF4-FFF2-40B4-BE49-F238E27FC236}">
                <a16:creationId xmlns="" xmlns:a16="http://schemas.microsoft.com/office/drawing/2014/main" id="{D12C79E5-0B77-2248-9E9C-5FE8FBAF330D}"/>
              </a:ext>
            </a:extLst>
          </p:cNvPr>
          <p:cNvSpPr/>
          <p:nvPr/>
        </p:nvSpPr>
        <p:spPr>
          <a:xfrm rot="20114533" flipH="1">
            <a:off x="8044341" y="3474322"/>
            <a:ext cx="709590" cy="505589"/>
          </a:xfrm>
          <a:prstGeom prst="leftArrow">
            <a:avLst>
              <a:gd name="adj1" fmla="val 25343"/>
              <a:gd name="adj2"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8041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hidden"/>
                                      </p:to>
                                    </p:set>
                                  </p:childTnLst>
                                </p:cTn>
                              </p:par>
                              <p:par>
                                <p:cTn id="7" presetID="0" presetClass="path" presetSubtype="0" accel="50000" decel="50000" fill="hold" nodeType="withEffect">
                                  <p:stCondLst>
                                    <p:cond delay="0"/>
                                  </p:stCondLst>
                                  <p:childTnLst>
                                    <p:animMotion origin="layout" path="M 3.33333E-6 -1.11111E-6 L -0.00157 0.21458 " pathEditMode="relative" rAng="0" ptsTypes="AA">
                                      <p:cBhvr>
                                        <p:cTn id="8" dur="1000" fill="hold"/>
                                        <p:tgtEl>
                                          <p:spTgt spid="2"/>
                                        </p:tgtEl>
                                        <p:attrNameLst>
                                          <p:attrName>ppt_x</p:attrName>
                                          <p:attrName>ppt_y</p:attrName>
                                        </p:attrNameLst>
                                      </p:cBhvr>
                                      <p:rCtr x="-87" y="10718"/>
                                    </p:animMotion>
                                  </p:childTnLst>
                                </p:cTn>
                              </p:par>
                              <p:par>
                                <p:cTn id="9" presetID="1" presetClass="entr" presetSubtype="0" fill="hold" grpId="1" nodeType="withEffect">
                                  <p:stCondLst>
                                    <p:cond delay="80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255"/>
                                        </p:tgtEl>
                                        <p:attrNameLst>
                                          <p:attrName>style.visibility</p:attrName>
                                        </p:attrNameLst>
                                      </p:cBhvr>
                                      <p:to>
                                        <p:strVal val="hidden"/>
                                      </p:to>
                                    </p:set>
                                  </p:childTnLst>
                                </p:cTn>
                              </p:par>
                              <p:par>
                                <p:cTn id="17" presetID="42" presetClass="path" presetSubtype="0" accel="50000" decel="50000" fill="hold" nodeType="withEffect">
                                  <p:stCondLst>
                                    <p:cond delay="0"/>
                                  </p:stCondLst>
                                  <p:childTnLst>
                                    <p:animMotion origin="layout" path="M -0.00173 0.21293 L -1.89997E-6 0.39203 " pathEditMode="relative" rAng="0" ptsTypes="AA">
                                      <p:cBhvr>
                                        <p:cTn id="18" dur="1000" fill="hold"/>
                                        <p:tgtEl>
                                          <p:spTgt spid="2"/>
                                        </p:tgtEl>
                                        <p:attrNameLst>
                                          <p:attrName>ppt_x</p:attrName>
                                          <p:attrName>ppt_y</p:attrName>
                                        </p:attrNameLst>
                                      </p:cBhvr>
                                      <p:rCtr x="87" y="8943"/>
                                    </p:animMotion>
                                  </p:childTnLst>
                                </p:cTn>
                              </p:par>
                              <p:par>
                                <p:cTn id="19" presetID="1" presetClass="entr" presetSubtype="0" fill="hold" grpId="3" nodeType="withEffect">
                                  <p:stCondLst>
                                    <p:cond delay="800"/>
                                  </p:stCondLst>
                                  <p:childTnLst>
                                    <p:set>
                                      <p:cBhvr>
                                        <p:cTn id="20" dur="1" fill="hold">
                                          <p:stCondLst>
                                            <p:cond delay="0"/>
                                          </p:stCondLst>
                                        </p:cTn>
                                        <p:tgtEl>
                                          <p:spTgt spid="255"/>
                                        </p:tgtEl>
                                        <p:attrNameLst>
                                          <p:attrName>style.visibility</p:attrName>
                                        </p:attrNameLst>
                                      </p:cBhvr>
                                      <p:to>
                                        <p:strVal val="visible"/>
                                      </p:to>
                                    </p:set>
                                  </p:childTnLst>
                                </p:cTn>
                              </p:par>
                              <p:par>
                                <p:cTn id="21" presetID="1" presetClass="entr" presetSubtype="0" fill="hold" nodeType="withEffect">
                                  <p:stCondLst>
                                    <p:cond delay="80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4" nodeType="clickEffect">
                                  <p:stCondLst>
                                    <p:cond delay="0"/>
                                  </p:stCondLst>
                                  <p:childTnLst>
                                    <p:set>
                                      <p:cBhvr>
                                        <p:cTn id="26" dur="1" fill="hold">
                                          <p:stCondLst>
                                            <p:cond delay="0"/>
                                          </p:stCondLst>
                                        </p:cTn>
                                        <p:tgtEl>
                                          <p:spTgt spid="255"/>
                                        </p:tgtEl>
                                        <p:attrNameLst>
                                          <p:attrName>style.visibility</p:attrName>
                                        </p:attrNameLst>
                                      </p:cBhvr>
                                      <p:to>
                                        <p:strVal val="hidden"/>
                                      </p:to>
                                    </p:set>
                                  </p:childTnLst>
                                </p:cTn>
                              </p:par>
                              <p:par>
                                <p:cTn id="27" presetID="0" presetClass="path" presetSubtype="0" accel="50000" decel="50000" fill="hold" nodeType="withEffect">
                                  <p:stCondLst>
                                    <p:cond delay="0"/>
                                  </p:stCondLst>
                                  <p:childTnLst>
                                    <p:animMotion origin="layout" path="M -4.52699E-6 0.39158 L -0.00034 0.58852 " pathEditMode="relative" rAng="0" ptsTypes="AA">
                                      <p:cBhvr>
                                        <p:cTn id="28" dur="1000" fill="hold"/>
                                        <p:tgtEl>
                                          <p:spTgt spid="2"/>
                                        </p:tgtEl>
                                        <p:attrNameLst>
                                          <p:attrName>ppt_x</p:attrName>
                                          <p:attrName>ppt_y</p:attrName>
                                        </p:attrNameLst>
                                      </p:cBhvr>
                                      <p:rCtr x="-17" y="9836"/>
                                    </p:animMotion>
                                  </p:childTnLst>
                                </p:cTn>
                              </p:par>
                              <p:par>
                                <p:cTn id="29" presetID="1" presetClass="entr" presetSubtype="0" fill="hold" grpId="5" nodeType="withEffect">
                                  <p:stCondLst>
                                    <p:cond delay="800"/>
                                  </p:stCondLst>
                                  <p:childTnLst>
                                    <p:set>
                                      <p:cBhvr>
                                        <p:cTn id="30" dur="1" fill="hold">
                                          <p:stCondLst>
                                            <p:cond delay="0"/>
                                          </p:stCondLst>
                                        </p:cTn>
                                        <p:tgtEl>
                                          <p:spTgt spid="255"/>
                                        </p:tgtEl>
                                        <p:attrNameLst>
                                          <p:attrName>style.visibility</p:attrName>
                                        </p:attrNameLst>
                                      </p:cBhvr>
                                      <p:to>
                                        <p:strVal val="visible"/>
                                      </p:to>
                                    </p:set>
                                  </p:childTnLst>
                                </p:cTn>
                              </p:par>
                              <p:par>
                                <p:cTn id="31" presetID="1" presetClass="entr" presetSubtype="0" fill="hold" nodeType="withEffect">
                                  <p:stCondLst>
                                    <p:cond delay="800"/>
                                  </p:stCondLst>
                                  <p:childTnLst>
                                    <p:set>
                                      <p:cBhvr>
                                        <p:cTn id="32" dur="1" fill="hold">
                                          <p:stCondLst>
                                            <p:cond delay="0"/>
                                          </p:stCondLst>
                                        </p:cTn>
                                        <p:tgtEl>
                                          <p:spTgt spid="8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6" nodeType="clickEffect">
                                  <p:stCondLst>
                                    <p:cond delay="0"/>
                                  </p:stCondLst>
                                  <p:childTnLst>
                                    <p:set>
                                      <p:cBhvr>
                                        <p:cTn id="36" dur="1" fill="hold">
                                          <p:stCondLst>
                                            <p:cond delay="0"/>
                                          </p:stCondLst>
                                        </p:cTn>
                                        <p:tgtEl>
                                          <p:spTgt spid="25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0.00035 0.58852 L -0.00052 0.79796 " pathEditMode="relative" rAng="0" ptsTypes="AA">
                                      <p:cBhvr>
                                        <p:cTn id="38" dur="1000" fill="hold"/>
                                        <p:tgtEl>
                                          <p:spTgt spid="2"/>
                                        </p:tgtEl>
                                        <p:attrNameLst>
                                          <p:attrName>ppt_x</p:attrName>
                                          <p:attrName>ppt_y</p:attrName>
                                        </p:attrNameLst>
                                      </p:cBhvr>
                                      <p:rCtr x="-17" y="10461"/>
                                    </p:animMotion>
                                  </p:childTnLst>
                                </p:cTn>
                              </p:par>
                              <p:par>
                                <p:cTn id="39" presetID="1" presetClass="entr" presetSubtype="0" fill="hold" grpId="7" nodeType="withEffect">
                                  <p:stCondLst>
                                    <p:cond delay="800"/>
                                  </p:stCondLst>
                                  <p:childTnLst>
                                    <p:set>
                                      <p:cBhvr>
                                        <p:cTn id="40" dur="1" fill="hold">
                                          <p:stCondLst>
                                            <p:cond delay="0"/>
                                          </p:stCondLst>
                                        </p:cTn>
                                        <p:tgtEl>
                                          <p:spTgt spid="255"/>
                                        </p:tgtEl>
                                        <p:attrNameLst>
                                          <p:attrName>style.visibility</p:attrName>
                                        </p:attrNameLst>
                                      </p:cBhvr>
                                      <p:to>
                                        <p:strVal val="visible"/>
                                      </p:to>
                                    </p:set>
                                  </p:childTnLst>
                                </p:cTn>
                              </p:par>
                              <p:par>
                                <p:cTn id="41" presetID="1" presetClass="entr" presetSubtype="0" fill="hold" nodeType="withEffect">
                                  <p:stCondLst>
                                    <p:cond delay="800"/>
                                  </p:stCondLst>
                                  <p:childTnLst>
                                    <p:set>
                                      <p:cBhvr>
                                        <p:cTn id="42"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5" grpId="1" animBg="1"/>
      <p:bldP spid="255" grpId="2" animBg="1"/>
      <p:bldP spid="255" grpId="3" animBg="1"/>
      <p:bldP spid="255" grpId="4" animBg="1"/>
      <p:bldP spid="255" grpId="5" animBg="1"/>
      <p:bldP spid="255" grpId="6" animBg="1"/>
      <p:bldP spid="255" grpId="7"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Can 792"/>
          <p:cNvSpPr/>
          <p:nvPr/>
        </p:nvSpPr>
        <p:spPr>
          <a:xfrm rot="16200000">
            <a:off x="8415022" y="3215859"/>
            <a:ext cx="1357208" cy="1285555"/>
          </a:xfrm>
          <a:prstGeom prst="can">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5" name="Isosceles Triangle 254"/>
          <p:cNvSpPr/>
          <p:nvPr/>
        </p:nvSpPr>
        <p:spPr bwMode="auto">
          <a:xfrm rot="5400000" flipH="1">
            <a:off x="6565279" y="2969142"/>
            <a:ext cx="2320203" cy="2330755"/>
          </a:xfrm>
          <a:prstGeom prst="triangle">
            <a:avLst/>
          </a:prstGeom>
          <a:gradFill>
            <a:gsLst>
              <a:gs pos="0">
                <a:schemeClr val="accent1">
                  <a:lumMod val="60000"/>
                  <a:lumOff val="40000"/>
                </a:schemeClr>
              </a:gs>
              <a:gs pos="100000">
                <a:schemeClr val="accent1">
                  <a:lumMod val="20000"/>
                  <a:lumOff val="80000"/>
                </a:schemeClr>
              </a:gs>
            </a:gsLst>
            <a:lin ang="5400000" scaled="0"/>
          </a:gradFill>
          <a:ln>
            <a:noFill/>
          </a:ln>
          <a:effectLst/>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dirty="0">
              <a:solidFill>
                <a:srgbClr val="000000"/>
              </a:solidFill>
              <a:ea typeface="ＭＳ Ｐゴシック" pitchFamily="-108" charset="-128"/>
              <a:cs typeface="ＭＳ Ｐゴシック" pitchFamily="-108" charset="-128"/>
            </a:endParaRPr>
          </a:p>
        </p:txBody>
      </p:sp>
      <p:sp>
        <p:nvSpPr>
          <p:cNvPr id="478" name="Left Arrow 477"/>
          <p:cNvSpPr/>
          <p:nvPr/>
        </p:nvSpPr>
        <p:spPr>
          <a:xfrm rot="10800000" flipH="1">
            <a:off x="5606077" y="3634859"/>
            <a:ext cx="709590" cy="505589"/>
          </a:xfrm>
          <a:prstGeom prst="lef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5" name="Group 238"/>
          <p:cNvGrpSpPr/>
          <p:nvPr/>
        </p:nvGrpSpPr>
        <p:grpSpPr>
          <a:xfrm>
            <a:off x="2230339" y="1991285"/>
            <a:ext cx="3392672" cy="4774701"/>
            <a:chOff x="5113867" y="1259126"/>
            <a:chExt cx="3632204" cy="4774701"/>
          </a:xfrm>
        </p:grpSpPr>
        <p:cxnSp>
          <p:nvCxnSpPr>
            <p:cNvPr id="480" name="Straight Connector 479"/>
            <p:cNvCxnSpPr/>
            <p:nvPr/>
          </p:nvCxnSpPr>
          <p:spPr>
            <a:xfrm rot="10800000">
              <a:off x="5113867" y="5371351"/>
              <a:ext cx="3632204"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rot="5400000">
              <a:off x="3059023" y="3313971"/>
              <a:ext cx="4111277"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82" name="TextBox 481"/>
            <p:cNvSpPr txBox="1"/>
            <p:nvPr/>
          </p:nvSpPr>
          <p:spPr>
            <a:xfrm>
              <a:off x="6397157" y="5449051"/>
              <a:ext cx="1217657" cy="584776"/>
            </a:xfrm>
            <a:prstGeom prst="rect">
              <a:avLst/>
            </a:prstGeom>
            <a:noFill/>
          </p:spPr>
          <p:txBody>
            <a:bodyPr wrap="square" rtlCol="0">
              <a:spAutoFit/>
            </a:bodyPr>
            <a:lstStyle/>
            <a:p>
              <a:r>
                <a:rPr lang="en-US" sz="3200" dirty="0"/>
                <a:t>Time</a:t>
              </a:r>
            </a:p>
          </p:txBody>
        </p:sp>
      </p:grpSp>
      <p:sp>
        <p:nvSpPr>
          <p:cNvPr id="736" name="Oval 735"/>
          <p:cNvSpPr/>
          <p:nvPr/>
        </p:nvSpPr>
        <p:spPr>
          <a:xfrm>
            <a:off x="2375232" y="4873617"/>
            <a:ext cx="91771" cy="917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6" name="Group 1137"/>
          <p:cNvGrpSpPr/>
          <p:nvPr/>
        </p:nvGrpSpPr>
        <p:grpSpPr>
          <a:xfrm>
            <a:off x="2434500" y="4635214"/>
            <a:ext cx="655485" cy="274486"/>
            <a:chOff x="914400" y="3611714"/>
            <a:chExt cx="655485" cy="274486"/>
          </a:xfrm>
        </p:grpSpPr>
        <p:cxnSp>
          <p:nvCxnSpPr>
            <p:cNvPr id="741" name="Straight Connector 740"/>
            <p:cNvCxnSpPr/>
            <p:nvPr/>
          </p:nvCxnSpPr>
          <p:spPr>
            <a:xfrm flipV="1">
              <a:off x="914400" y="3657600"/>
              <a:ext cx="609600" cy="228600"/>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5" name="Oval 744"/>
            <p:cNvSpPr/>
            <p:nvPr/>
          </p:nvSpPr>
          <p:spPr>
            <a:xfrm>
              <a:off x="1478114" y="3611714"/>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 name="Group 1138"/>
          <p:cNvGrpSpPr/>
          <p:nvPr/>
        </p:nvGrpSpPr>
        <p:grpSpPr>
          <a:xfrm>
            <a:off x="3065995" y="2691927"/>
            <a:ext cx="655485" cy="1917274"/>
            <a:chOff x="1545895" y="1668427"/>
            <a:chExt cx="655485" cy="1917274"/>
          </a:xfrm>
        </p:grpSpPr>
        <p:cxnSp>
          <p:nvCxnSpPr>
            <p:cNvPr id="742" name="Straight Connector 741"/>
            <p:cNvCxnSpPr/>
            <p:nvPr/>
          </p:nvCxnSpPr>
          <p:spPr>
            <a:xfrm flipV="1">
              <a:off x="1545895" y="1760488"/>
              <a:ext cx="577154" cy="1825213"/>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6" name="Oval 745"/>
            <p:cNvSpPr/>
            <p:nvPr/>
          </p:nvSpPr>
          <p:spPr>
            <a:xfrm>
              <a:off x="2109609" y="1668427"/>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896" name="Group 895"/>
          <p:cNvGrpSpPr/>
          <p:nvPr/>
        </p:nvGrpSpPr>
        <p:grpSpPr>
          <a:xfrm>
            <a:off x="3699585" y="2736273"/>
            <a:ext cx="639915" cy="2259596"/>
            <a:chOff x="2179485" y="1712773"/>
            <a:chExt cx="639915" cy="2259596"/>
          </a:xfrm>
        </p:grpSpPr>
        <p:cxnSp>
          <p:nvCxnSpPr>
            <p:cNvPr id="743" name="Straight Connector 742"/>
            <p:cNvCxnSpPr/>
            <p:nvPr/>
          </p:nvCxnSpPr>
          <p:spPr>
            <a:xfrm>
              <a:off x="2179485" y="1712773"/>
              <a:ext cx="577155" cy="2180158"/>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7" name="Oval 746"/>
            <p:cNvSpPr/>
            <p:nvPr/>
          </p:nvSpPr>
          <p:spPr>
            <a:xfrm>
              <a:off x="2727629" y="3880598"/>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089" name="Group 1088"/>
          <p:cNvGrpSpPr/>
          <p:nvPr/>
        </p:nvGrpSpPr>
        <p:grpSpPr>
          <a:xfrm>
            <a:off x="4263300" y="4860814"/>
            <a:ext cx="655485" cy="91771"/>
            <a:chOff x="2743200" y="3837313"/>
            <a:chExt cx="655485" cy="91771"/>
          </a:xfrm>
        </p:grpSpPr>
        <p:cxnSp>
          <p:nvCxnSpPr>
            <p:cNvPr id="744" name="Straight Connector 743"/>
            <p:cNvCxnSpPr/>
            <p:nvPr/>
          </p:nvCxnSpPr>
          <p:spPr>
            <a:xfrm flipV="1">
              <a:off x="2743200" y="3886200"/>
              <a:ext cx="609600" cy="42884"/>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8" name="Oval 747"/>
            <p:cNvSpPr/>
            <p:nvPr/>
          </p:nvSpPr>
          <p:spPr>
            <a:xfrm>
              <a:off x="3306914" y="3837313"/>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p:cNvGrpSpPr/>
          <p:nvPr/>
        </p:nvGrpSpPr>
        <p:grpSpPr>
          <a:xfrm>
            <a:off x="6565660" y="-170457"/>
            <a:ext cx="2098888" cy="14217932"/>
            <a:chOff x="5046663" y="-7184385"/>
            <a:chExt cx="2098888" cy="14217932"/>
          </a:xfrm>
        </p:grpSpPr>
        <p:sp>
          <p:nvSpPr>
            <p:cNvPr id="262" name="Oval 261"/>
            <p:cNvSpPr/>
            <p:nvPr/>
          </p:nvSpPr>
          <p:spPr bwMode="auto">
            <a:xfrm flipH="1">
              <a:off x="6127565" y="-14958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68" name="Oval 267"/>
            <p:cNvSpPr/>
            <p:nvPr/>
          </p:nvSpPr>
          <p:spPr bwMode="auto">
            <a:xfrm flipH="1">
              <a:off x="5821670" y="-21084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5" name="Oval 274"/>
            <p:cNvSpPr/>
            <p:nvPr/>
          </p:nvSpPr>
          <p:spPr bwMode="auto">
            <a:xfrm flipH="1">
              <a:off x="5590606" y="-13477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6" name="Oval 275"/>
            <p:cNvSpPr/>
            <p:nvPr/>
          </p:nvSpPr>
          <p:spPr bwMode="auto">
            <a:xfrm flipH="1">
              <a:off x="5451968" y="-17530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7" name="Oval 276"/>
            <p:cNvSpPr/>
            <p:nvPr/>
          </p:nvSpPr>
          <p:spPr bwMode="auto">
            <a:xfrm flipH="1">
              <a:off x="6376221" y="-16642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8" name="Oval 277"/>
            <p:cNvSpPr/>
            <p:nvPr/>
          </p:nvSpPr>
          <p:spPr bwMode="auto">
            <a:xfrm flipH="1">
              <a:off x="5683032" y="-13667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3" name="Oval 322"/>
            <p:cNvSpPr/>
            <p:nvPr/>
          </p:nvSpPr>
          <p:spPr bwMode="auto">
            <a:xfrm flipH="1">
              <a:off x="5066046" y="-20147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4" name="Oval 323"/>
            <p:cNvSpPr/>
            <p:nvPr/>
          </p:nvSpPr>
          <p:spPr bwMode="auto">
            <a:xfrm flipH="1">
              <a:off x="5683030" y="-1840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9" name="Oval 328"/>
            <p:cNvSpPr/>
            <p:nvPr/>
          </p:nvSpPr>
          <p:spPr bwMode="auto">
            <a:xfrm flipH="1">
              <a:off x="5423348" y="-2035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34" name="Oval 333"/>
            <p:cNvSpPr/>
            <p:nvPr/>
          </p:nvSpPr>
          <p:spPr bwMode="auto">
            <a:xfrm flipH="1">
              <a:off x="5330920" y="-15021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2" name="Oval 341"/>
            <p:cNvSpPr/>
            <p:nvPr/>
          </p:nvSpPr>
          <p:spPr bwMode="auto">
            <a:xfrm flipH="1">
              <a:off x="6839189" y="-14281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3" name="Oval 342"/>
            <p:cNvSpPr/>
            <p:nvPr/>
          </p:nvSpPr>
          <p:spPr bwMode="auto">
            <a:xfrm flipH="1">
              <a:off x="5063936" y="-1536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4" name="Oval 343"/>
            <p:cNvSpPr/>
            <p:nvPr/>
          </p:nvSpPr>
          <p:spPr bwMode="auto">
            <a:xfrm flipH="1">
              <a:off x="5082269" y="-11066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5" name="Oval 344"/>
            <p:cNvSpPr/>
            <p:nvPr/>
          </p:nvSpPr>
          <p:spPr bwMode="auto">
            <a:xfrm flipH="1">
              <a:off x="5575204" y="-1751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6" name="Oval 345"/>
            <p:cNvSpPr/>
            <p:nvPr/>
          </p:nvSpPr>
          <p:spPr bwMode="auto">
            <a:xfrm flipH="1">
              <a:off x="5205502" y="-1396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7" name="Oval 346"/>
            <p:cNvSpPr/>
            <p:nvPr/>
          </p:nvSpPr>
          <p:spPr bwMode="auto">
            <a:xfrm flipH="1">
              <a:off x="6129752" y="-13075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8" name="Oval 347"/>
            <p:cNvSpPr/>
            <p:nvPr/>
          </p:nvSpPr>
          <p:spPr bwMode="auto">
            <a:xfrm rot="10800000" flipH="1">
              <a:off x="6026387" y="-20570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9" name="Oval 348"/>
            <p:cNvSpPr/>
            <p:nvPr/>
          </p:nvSpPr>
          <p:spPr bwMode="auto">
            <a:xfrm rot="10800000" flipH="1">
              <a:off x="6257451" y="-2817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0" name="Oval 349"/>
            <p:cNvSpPr/>
            <p:nvPr/>
          </p:nvSpPr>
          <p:spPr bwMode="auto">
            <a:xfrm rot="10800000" flipH="1">
              <a:off x="6396089" y="-24123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1" name="Oval 350"/>
            <p:cNvSpPr/>
            <p:nvPr/>
          </p:nvSpPr>
          <p:spPr bwMode="auto">
            <a:xfrm rot="10800000" flipH="1">
              <a:off x="5471837" y="-25011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2" name="Oval 351"/>
            <p:cNvSpPr/>
            <p:nvPr/>
          </p:nvSpPr>
          <p:spPr bwMode="auto">
            <a:xfrm rot="10800000" flipH="1">
              <a:off x="5564262" y="-3034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3" name="Oval 352"/>
            <p:cNvSpPr/>
            <p:nvPr/>
          </p:nvSpPr>
          <p:spPr bwMode="auto">
            <a:xfrm rot="10800000" flipH="1">
              <a:off x="6950637" y="-313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4" name="Oval 353"/>
            <p:cNvSpPr/>
            <p:nvPr/>
          </p:nvSpPr>
          <p:spPr bwMode="auto">
            <a:xfrm rot="10800000" flipH="1">
              <a:off x="6396089" y="-35764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5" name="Oval 354"/>
            <p:cNvSpPr/>
            <p:nvPr/>
          </p:nvSpPr>
          <p:spPr bwMode="auto">
            <a:xfrm rot="10800000" flipH="1">
              <a:off x="6378497" y="-23954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6" name="Oval 355"/>
            <p:cNvSpPr/>
            <p:nvPr/>
          </p:nvSpPr>
          <p:spPr bwMode="auto">
            <a:xfrm rot="10800000" flipH="1">
              <a:off x="6609560" y="-315609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7" name="Oval 356"/>
            <p:cNvSpPr/>
            <p:nvPr/>
          </p:nvSpPr>
          <p:spPr bwMode="auto">
            <a:xfrm rot="10800000" flipH="1">
              <a:off x="6748196" y="-27507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8" name="Oval 357"/>
            <p:cNvSpPr/>
            <p:nvPr/>
          </p:nvSpPr>
          <p:spPr bwMode="auto">
            <a:xfrm rot="10800000" flipH="1">
              <a:off x="5823946" y="-28396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9" name="Oval 358"/>
            <p:cNvSpPr/>
            <p:nvPr/>
          </p:nvSpPr>
          <p:spPr bwMode="auto">
            <a:xfrm rot="10800000" flipH="1">
              <a:off x="5916372" y="-33726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0" name="Oval 359"/>
            <p:cNvSpPr/>
            <p:nvPr/>
          </p:nvSpPr>
          <p:spPr bwMode="auto">
            <a:xfrm rot="10800000" flipH="1">
              <a:off x="6748196" y="-39148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1" name="Oval 360"/>
            <p:cNvSpPr/>
            <p:nvPr/>
          </p:nvSpPr>
          <p:spPr bwMode="auto">
            <a:xfrm rot="10800000" flipH="1">
              <a:off x="6332283" y="-14444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2" name="Oval 361"/>
            <p:cNvSpPr/>
            <p:nvPr/>
          </p:nvSpPr>
          <p:spPr bwMode="auto">
            <a:xfrm rot="10800000" flipH="1">
              <a:off x="6563346" y="-2205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3" name="Oval 362"/>
            <p:cNvSpPr/>
            <p:nvPr/>
          </p:nvSpPr>
          <p:spPr bwMode="auto">
            <a:xfrm rot="10800000" flipH="1">
              <a:off x="6701984" y="-17997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4" name="Oval 363"/>
            <p:cNvSpPr/>
            <p:nvPr/>
          </p:nvSpPr>
          <p:spPr bwMode="auto">
            <a:xfrm rot="10800000" flipH="1">
              <a:off x="5777732" y="-18886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5" name="Oval 364"/>
            <p:cNvSpPr/>
            <p:nvPr/>
          </p:nvSpPr>
          <p:spPr bwMode="auto">
            <a:xfrm rot="10800000" flipH="1">
              <a:off x="5870160" y="-24216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6" name="Oval 365"/>
            <p:cNvSpPr/>
            <p:nvPr/>
          </p:nvSpPr>
          <p:spPr bwMode="auto">
            <a:xfrm rot="10800000" flipH="1">
              <a:off x="6701984" y="-2963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7" name="Oval 366"/>
            <p:cNvSpPr/>
            <p:nvPr/>
          </p:nvSpPr>
          <p:spPr bwMode="auto">
            <a:xfrm rot="10800000" flipH="1">
              <a:off x="5053736" y="-3020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8" name="Oval 367"/>
            <p:cNvSpPr/>
            <p:nvPr/>
          </p:nvSpPr>
          <p:spPr bwMode="auto">
            <a:xfrm rot="10800000" flipH="1">
              <a:off x="5192374" y="-2615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9" name="Oval 368"/>
            <p:cNvSpPr/>
            <p:nvPr/>
          </p:nvSpPr>
          <p:spPr bwMode="auto">
            <a:xfrm rot="10800000" flipH="1">
              <a:off x="5746922" y="-33353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0" name="Oval 369"/>
            <p:cNvSpPr/>
            <p:nvPr/>
          </p:nvSpPr>
          <p:spPr bwMode="auto">
            <a:xfrm rot="10800000" flipH="1">
              <a:off x="5977986" y="-40959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1" name="Oval 370"/>
            <p:cNvSpPr/>
            <p:nvPr/>
          </p:nvSpPr>
          <p:spPr bwMode="auto">
            <a:xfrm rot="10800000" flipH="1">
              <a:off x="6116624" y="-3690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2" name="Oval 371"/>
            <p:cNvSpPr/>
            <p:nvPr/>
          </p:nvSpPr>
          <p:spPr bwMode="auto">
            <a:xfrm rot="10800000" flipH="1">
              <a:off x="5192374" y="-37795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3" name="Oval 372"/>
            <p:cNvSpPr/>
            <p:nvPr/>
          </p:nvSpPr>
          <p:spPr bwMode="auto">
            <a:xfrm rot="10800000" flipH="1">
              <a:off x="6470920" y="-2186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4" name="Oval 373"/>
            <p:cNvSpPr/>
            <p:nvPr/>
          </p:nvSpPr>
          <p:spPr bwMode="auto">
            <a:xfrm rot="10800000" flipH="1">
              <a:off x="6534724" y="-30503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5" name="Oval 374"/>
            <p:cNvSpPr/>
            <p:nvPr/>
          </p:nvSpPr>
          <p:spPr bwMode="auto">
            <a:xfrm rot="10800000" flipH="1">
              <a:off x="6765788" y="-38109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6" name="Oval 375"/>
            <p:cNvSpPr/>
            <p:nvPr/>
          </p:nvSpPr>
          <p:spPr bwMode="auto">
            <a:xfrm rot="10800000" flipH="1">
              <a:off x="6904426" y="-3405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7" name="Oval 376"/>
            <p:cNvSpPr/>
            <p:nvPr/>
          </p:nvSpPr>
          <p:spPr bwMode="auto">
            <a:xfrm rot="10800000" flipH="1">
              <a:off x="5980173" y="-3494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8" name="Oval 377"/>
            <p:cNvSpPr/>
            <p:nvPr/>
          </p:nvSpPr>
          <p:spPr bwMode="auto">
            <a:xfrm rot="10800000" flipH="1">
              <a:off x="6072601" y="-4027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9" name="Oval 378"/>
            <p:cNvSpPr/>
            <p:nvPr/>
          </p:nvSpPr>
          <p:spPr bwMode="auto">
            <a:xfrm rot="10800000" flipH="1">
              <a:off x="6904426" y="-45697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0" name="Oval 379"/>
            <p:cNvSpPr/>
            <p:nvPr/>
          </p:nvSpPr>
          <p:spPr bwMode="auto">
            <a:xfrm rot="10800000" flipH="1">
              <a:off x="6470923" y="-171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1" name="Oval 380"/>
            <p:cNvSpPr/>
            <p:nvPr/>
          </p:nvSpPr>
          <p:spPr bwMode="auto">
            <a:xfrm rot="10800000" flipH="1">
              <a:off x="6730604" y="-15177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2" name="Oval 381"/>
            <p:cNvSpPr/>
            <p:nvPr/>
          </p:nvSpPr>
          <p:spPr bwMode="auto">
            <a:xfrm rot="10800000" flipH="1">
              <a:off x="6006366"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3" name="Oval 382"/>
            <p:cNvSpPr/>
            <p:nvPr/>
          </p:nvSpPr>
          <p:spPr bwMode="auto">
            <a:xfrm rot="10800000" flipH="1">
              <a:off x="5314763" y="-21247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4" name="Oval 383"/>
            <p:cNvSpPr/>
            <p:nvPr/>
          </p:nvSpPr>
          <p:spPr bwMode="auto">
            <a:xfrm rot="10800000" flipH="1">
              <a:off x="5545827" y="-28853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5" name="Oval 384"/>
            <p:cNvSpPr/>
            <p:nvPr/>
          </p:nvSpPr>
          <p:spPr bwMode="auto">
            <a:xfrm rot="10800000" flipH="1">
              <a:off x="5684464" y="-24800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6" name="Oval 385"/>
            <p:cNvSpPr/>
            <p:nvPr/>
          </p:nvSpPr>
          <p:spPr bwMode="auto">
            <a:xfrm rot="10800000" flipH="1">
              <a:off x="6239013" y="-32000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7" name="Oval 386"/>
            <p:cNvSpPr/>
            <p:nvPr/>
          </p:nvSpPr>
          <p:spPr bwMode="auto">
            <a:xfrm rot="10800000" flipH="1">
              <a:off x="6470077" y="-39606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8" name="Oval 387"/>
            <p:cNvSpPr/>
            <p:nvPr/>
          </p:nvSpPr>
          <p:spPr bwMode="auto">
            <a:xfrm rot="10800000" flipH="1">
              <a:off x="6608714" y="-3555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9" name="Oval 388"/>
            <p:cNvSpPr/>
            <p:nvPr/>
          </p:nvSpPr>
          <p:spPr bwMode="auto">
            <a:xfrm rot="10800000" flipH="1">
              <a:off x="5684464" y="-3644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0" name="Oval 389"/>
            <p:cNvSpPr/>
            <p:nvPr/>
          </p:nvSpPr>
          <p:spPr bwMode="auto">
            <a:xfrm rot="10800000" flipH="1">
              <a:off x="6146345"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1" name="Oval 390"/>
            <p:cNvSpPr/>
            <p:nvPr/>
          </p:nvSpPr>
          <p:spPr bwMode="auto">
            <a:xfrm rot="10800000" flipH="1">
              <a:off x="5666872" y="-2463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2" name="Oval 391"/>
            <p:cNvSpPr/>
            <p:nvPr/>
          </p:nvSpPr>
          <p:spPr bwMode="auto">
            <a:xfrm rot="10800000" flipH="1">
              <a:off x="5897936" y="-32238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3" name="Oval 392"/>
            <p:cNvSpPr/>
            <p:nvPr/>
          </p:nvSpPr>
          <p:spPr bwMode="auto">
            <a:xfrm rot="10800000" flipH="1">
              <a:off x="6036571" y="-28185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4" name="Oval 393"/>
            <p:cNvSpPr/>
            <p:nvPr/>
          </p:nvSpPr>
          <p:spPr bwMode="auto">
            <a:xfrm rot="10800000" flipH="1">
              <a:off x="5112321" y="-2907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5" name="Oval 394"/>
            <p:cNvSpPr/>
            <p:nvPr/>
          </p:nvSpPr>
          <p:spPr bwMode="auto">
            <a:xfrm rot="10800000" flipH="1">
              <a:off x="5204747" y="-34403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6" name="Oval 395"/>
            <p:cNvSpPr/>
            <p:nvPr/>
          </p:nvSpPr>
          <p:spPr bwMode="auto">
            <a:xfrm rot="10800000" flipH="1">
              <a:off x="6591122" y="-3538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7" name="Oval 396"/>
            <p:cNvSpPr/>
            <p:nvPr/>
          </p:nvSpPr>
          <p:spPr bwMode="auto">
            <a:xfrm rot="10800000" flipH="1">
              <a:off x="6822186" y="-42990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8" name="Oval 397"/>
            <p:cNvSpPr/>
            <p:nvPr/>
          </p:nvSpPr>
          <p:spPr bwMode="auto">
            <a:xfrm rot="10800000" flipH="1">
              <a:off x="6960821" y="-38937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9" name="Oval 398"/>
            <p:cNvSpPr/>
            <p:nvPr/>
          </p:nvSpPr>
          <p:spPr bwMode="auto">
            <a:xfrm rot="10800000" flipH="1">
              <a:off x="6036571" y="-3982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0" name="Oval 399"/>
            <p:cNvSpPr/>
            <p:nvPr/>
          </p:nvSpPr>
          <p:spPr bwMode="auto">
            <a:xfrm rot="10800000" flipH="1">
              <a:off x="6075590" y="-1374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1" name="Oval 400"/>
            <p:cNvSpPr/>
            <p:nvPr/>
          </p:nvSpPr>
          <p:spPr bwMode="auto">
            <a:xfrm rot="10800000" flipH="1">
              <a:off x="6332283" y="-252584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2" name="Oval 401"/>
            <p:cNvSpPr/>
            <p:nvPr/>
          </p:nvSpPr>
          <p:spPr bwMode="auto">
            <a:xfrm rot="10800000" flipH="1">
              <a:off x="6424709" y="-30588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3" name="Oval 402"/>
            <p:cNvSpPr/>
            <p:nvPr/>
          </p:nvSpPr>
          <p:spPr bwMode="auto">
            <a:xfrm rot="10800000" flipH="1">
              <a:off x="6996849" y="-3265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4" name="Oval 403"/>
            <p:cNvSpPr/>
            <p:nvPr/>
          </p:nvSpPr>
          <p:spPr bwMode="auto">
            <a:xfrm rot="10800000" flipH="1">
              <a:off x="6442298" y="-37097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5" name="Oval 404"/>
            <p:cNvSpPr/>
            <p:nvPr/>
          </p:nvSpPr>
          <p:spPr bwMode="auto">
            <a:xfrm rot="10800000" flipH="1">
              <a:off x="6534724" y="-42427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6" name="Oval 405"/>
            <p:cNvSpPr/>
            <p:nvPr/>
          </p:nvSpPr>
          <p:spPr bwMode="auto">
            <a:xfrm rot="10800000" flipH="1">
              <a:off x="6794408" y="-404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7" name="Oval 406"/>
            <p:cNvSpPr/>
            <p:nvPr/>
          </p:nvSpPr>
          <p:spPr bwMode="auto">
            <a:xfrm rot="10800000" flipH="1">
              <a:off x="6886834" y="-45811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8" name="Oval 407"/>
            <p:cNvSpPr/>
            <p:nvPr/>
          </p:nvSpPr>
          <p:spPr bwMode="auto">
            <a:xfrm rot="10800000" flipH="1">
              <a:off x="6578749" y="-18011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9" name="Oval 408"/>
            <p:cNvSpPr/>
            <p:nvPr/>
          </p:nvSpPr>
          <p:spPr bwMode="auto">
            <a:xfrm rot="10800000" flipH="1">
              <a:off x="6809812" y="-25617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0" name="Oval 409"/>
            <p:cNvSpPr/>
            <p:nvPr/>
          </p:nvSpPr>
          <p:spPr bwMode="auto">
            <a:xfrm rot="10800000" flipH="1">
              <a:off x="6131784" y="-1693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1" name="Oval 410"/>
            <p:cNvSpPr/>
            <p:nvPr/>
          </p:nvSpPr>
          <p:spPr bwMode="auto">
            <a:xfrm rot="10800000" flipH="1">
              <a:off x="6024200" y="-22452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2" name="Oval 411"/>
            <p:cNvSpPr/>
            <p:nvPr/>
          </p:nvSpPr>
          <p:spPr bwMode="auto">
            <a:xfrm rot="10800000" flipH="1">
              <a:off x="6116626" y="-27782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3" name="Oval 412"/>
            <p:cNvSpPr/>
            <p:nvPr/>
          </p:nvSpPr>
          <p:spPr bwMode="auto">
            <a:xfrm rot="10800000" flipH="1">
              <a:off x="6948450" y="-3320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4" name="Oval 413"/>
            <p:cNvSpPr/>
            <p:nvPr/>
          </p:nvSpPr>
          <p:spPr bwMode="auto">
            <a:xfrm flipH="1">
              <a:off x="5907995" y="-5511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5" name="Oval 414"/>
            <p:cNvSpPr/>
            <p:nvPr/>
          </p:nvSpPr>
          <p:spPr bwMode="auto">
            <a:xfrm flipH="1">
              <a:off x="6601184" y="-5295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6" name="Oval 415"/>
            <p:cNvSpPr/>
            <p:nvPr/>
          </p:nvSpPr>
          <p:spPr bwMode="auto">
            <a:xfrm flipH="1">
              <a:off x="5214809" y="-51972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7" name="Oval 416"/>
            <p:cNvSpPr/>
            <p:nvPr/>
          </p:nvSpPr>
          <p:spPr bwMode="auto">
            <a:xfrm flipH="1">
              <a:off x="5769358" y="-4753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8" name="Oval 417"/>
            <p:cNvSpPr/>
            <p:nvPr/>
          </p:nvSpPr>
          <p:spPr bwMode="auto">
            <a:xfrm flipH="1">
              <a:off x="5555886" y="-517343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9" name="Oval 418"/>
            <p:cNvSpPr/>
            <p:nvPr/>
          </p:nvSpPr>
          <p:spPr bwMode="auto">
            <a:xfrm flipH="1">
              <a:off x="6341501" y="-5489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0" name="Oval 419"/>
            <p:cNvSpPr/>
            <p:nvPr/>
          </p:nvSpPr>
          <p:spPr bwMode="auto">
            <a:xfrm flipH="1">
              <a:off x="6249075" y="-49569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1" name="Oval 420"/>
            <p:cNvSpPr/>
            <p:nvPr/>
          </p:nvSpPr>
          <p:spPr bwMode="auto">
            <a:xfrm flipH="1">
              <a:off x="5417251" y="-4414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2" name="Oval 421"/>
            <p:cNvSpPr/>
            <p:nvPr/>
          </p:nvSpPr>
          <p:spPr bwMode="auto">
            <a:xfrm flipH="1">
              <a:off x="5463462" y="-5365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3" name="Oval 422"/>
            <p:cNvSpPr/>
            <p:nvPr/>
          </p:nvSpPr>
          <p:spPr bwMode="auto">
            <a:xfrm flipH="1">
              <a:off x="6418524" y="-4994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4" name="Oval 423"/>
            <p:cNvSpPr/>
            <p:nvPr/>
          </p:nvSpPr>
          <p:spPr bwMode="auto">
            <a:xfrm flipH="1">
              <a:off x="6187460" y="-42335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5" name="Oval 424"/>
            <p:cNvSpPr/>
            <p:nvPr/>
          </p:nvSpPr>
          <p:spPr bwMode="auto">
            <a:xfrm flipH="1">
              <a:off x="6048823" y="-46388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6" name="Oval 425"/>
            <p:cNvSpPr/>
            <p:nvPr/>
          </p:nvSpPr>
          <p:spPr bwMode="auto">
            <a:xfrm flipH="1">
              <a:off x="6973073" y="-45500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7" name="Oval 426"/>
            <p:cNvSpPr/>
            <p:nvPr/>
          </p:nvSpPr>
          <p:spPr bwMode="auto">
            <a:xfrm flipH="1">
              <a:off x="5630722" y="-5279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8" name="Oval 427"/>
            <p:cNvSpPr/>
            <p:nvPr/>
          </p:nvSpPr>
          <p:spPr bwMode="auto">
            <a:xfrm flipH="1">
              <a:off x="5399659" y="-45185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9" name="Oval 428"/>
            <p:cNvSpPr/>
            <p:nvPr/>
          </p:nvSpPr>
          <p:spPr bwMode="auto">
            <a:xfrm flipH="1">
              <a:off x="5261021" y="-49238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0" name="Oval 429"/>
            <p:cNvSpPr/>
            <p:nvPr/>
          </p:nvSpPr>
          <p:spPr bwMode="auto">
            <a:xfrm flipH="1">
              <a:off x="6185273" y="-48350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1" name="Oval 430"/>
            <p:cNvSpPr/>
            <p:nvPr/>
          </p:nvSpPr>
          <p:spPr bwMode="auto">
            <a:xfrm flipH="1">
              <a:off x="6092845" y="-43020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2" name="Oval 431"/>
            <p:cNvSpPr/>
            <p:nvPr/>
          </p:nvSpPr>
          <p:spPr bwMode="auto">
            <a:xfrm flipH="1">
              <a:off x="5261021" y="-37597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3" name="Oval 432"/>
            <p:cNvSpPr/>
            <p:nvPr/>
          </p:nvSpPr>
          <p:spPr bwMode="auto">
            <a:xfrm flipH="1">
              <a:off x="6619620" y="-54441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4" name="Oval 433"/>
            <p:cNvSpPr/>
            <p:nvPr/>
          </p:nvSpPr>
          <p:spPr bwMode="auto">
            <a:xfrm flipH="1">
              <a:off x="5926433" y="-51295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5" name="Oval 434"/>
            <p:cNvSpPr/>
            <p:nvPr/>
          </p:nvSpPr>
          <p:spPr bwMode="auto">
            <a:xfrm flipH="1">
              <a:off x="5695370" y="-436888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6" name="Oval 435"/>
            <p:cNvSpPr/>
            <p:nvPr/>
          </p:nvSpPr>
          <p:spPr bwMode="auto">
            <a:xfrm flipH="1">
              <a:off x="5556732" y="-4774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7" name="Oval 436"/>
            <p:cNvSpPr/>
            <p:nvPr/>
          </p:nvSpPr>
          <p:spPr bwMode="auto">
            <a:xfrm flipH="1">
              <a:off x="6480982" y="-46853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8" name="Oval 437"/>
            <p:cNvSpPr/>
            <p:nvPr/>
          </p:nvSpPr>
          <p:spPr bwMode="auto">
            <a:xfrm flipH="1">
              <a:off x="6267511" y="-51057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9" name="Oval 438"/>
            <p:cNvSpPr/>
            <p:nvPr/>
          </p:nvSpPr>
          <p:spPr bwMode="auto">
            <a:xfrm flipH="1">
              <a:off x="6128875" y="-55110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0" name="Oval 439"/>
            <p:cNvSpPr/>
            <p:nvPr/>
          </p:nvSpPr>
          <p:spPr bwMode="auto">
            <a:xfrm flipH="1">
              <a:off x="7053125" y="-5422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1" name="Oval 440"/>
            <p:cNvSpPr/>
            <p:nvPr/>
          </p:nvSpPr>
          <p:spPr bwMode="auto">
            <a:xfrm flipH="1">
              <a:off x="6960699" y="-4889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2" name="Oval 441"/>
            <p:cNvSpPr/>
            <p:nvPr/>
          </p:nvSpPr>
          <p:spPr bwMode="auto">
            <a:xfrm flipH="1">
              <a:off x="5574324" y="-47910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3" name="Oval 442"/>
            <p:cNvSpPr/>
            <p:nvPr/>
          </p:nvSpPr>
          <p:spPr bwMode="auto">
            <a:xfrm flipH="1">
              <a:off x="5343261" y="-40304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4" name="Oval 443"/>
            <p:cNvSpPr/>
            <p:nvPr/>
          </p:nvSpPr>
          <p:spPr bwMode="auto">
            <a:xfrm flipH="1">
              <a:off x="5204625" y="-4435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5" name="Oval 444"/>
            <p:cNvSpPr/>
            <p:nvPr/>
          </p:nvSpPr>
          <p:spPr bwMode="auto">
            <a:xfrm flipH="1">
              <a:off x="6128875" y="-4346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6" name="Oval 445"/>
            <p:cNvSpPr/>
            <p:nvPr/>
          </p:nvSpPr>
          <p:spPr bwMode="auto">
            <a:xfrm flipH="1">
              <a:off x="5047549" y="-54872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7" name="Oval 446"/>
            <p:cNvSpPr/>
            <p:nvPr/>
          </p:nvSpPr>
          <p:spPr bwMode="auto">
            <a:xfrm flipH="1">
              <a:off x="5740738" y="-5270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8" name="Oval 447"/>
            <p:cNvSpPr/>
            <p:nvPr/>
          </p:nvSpPr>
          <p:spPr bwMode="auto">
            <a:xfrm flipH="1">
              <a:off x="5168597" y="-50639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9" name="Oval 448"/>
            <p:cNvSpPr/>
            <p:nvPr/>
          </p:nvSpPr>
          <p:spPr bwMode="auto">
            <a:xfrm flipH="1">
              <a:off x="5723148" y="-46198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0" name="Oval 449"/>
            <p:cNvSpPr/>
            <p:nvPr/>
          </p:nvSpPr>
          <p:spPr bwMode="auto">
            <a:xfrm flipH="1">
              <a:off x="5630722" y="-4086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1" name="Oval 450"/>
            <p:cNvSpPr/>
            <p:nvPr/>
          </p:nvSpPr>
          <p:spPr bwMode="auto">
            <a:xfrm flipH="1">
              <a:off x="5371039" y="-4281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2" name="Oval 451"/>
            <p:cNvSpPr/>
            <p:nvPr/>
          </p:nvSpPr>
          <p:spPr bwMode="auto">
            <a:xfrm flipH="1">
              <a:off x="5278613" y="-37483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3" name="Oval 452"/>
            <p:cNvSpPr/>
            <p:nvPr/>
          </p:nvSpPr>
          <p:spPr bwMode="auto">
            <a:xfrm rot="16200000" flipH="1">
              <a:off x="5816024" y="-11717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4" name="Oval 453"/>
            <p:cNvSpPr/>
            <p:nvPr/>
          </p:nvSpPr>
          <p:spPr bwMode="auto">
            <a:xfrm rot="16200000" flipH="1">
              <a:off x="6755379" y="-11972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5" name="Oval 454"/>
            <p:cNvSpPr/>
            <p:nvPr/>
          </p:nvSpPr>
          <p:spPr bwMode="auto">
            <a:xfrm rot="16200000" flipH="1">
              <a:off x="6559757" y="-958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6" name="Oval 455"/>
            <p:cNvSpPr/>
            <p:nvPr/>
          </p:nvSpPr>
          <p:spPr bwMode="auto">
            <a:xfrm rot="16200000" flipH="1">
              <a:off x="6154452" y="-8196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7" name="Oval 456"/>
            <p:cNvSpPr/>
            <p:nvPr/>
          </p:nvSpPr>
          <p:spPr bwMode="auto">
            <a:xfrm rot="16200000" flipH="1">
              <a:off x="5608742" y="-10044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8" name="Oval 457"/>
            <p:cNvSpPr/>
            <p:nvPr/>
          </p:nvSpPr>
          <p:spPr bwMode="auto">
            <a:xfrm rot="16200000" flipH="1">
              <a:off x="5203437" y="-8658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9" name="Oval 458"/>
            <p:cNvSpPr/>
            <p:nvPr/>
          </p:nvSpPr>
          <p:spPr bwMode="auto">
            <a:xfrm rot="16200000" flipH="1">
              <a:off x="6454012" y="-10330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0" name="Oval 459"/>
            <p:cNvSpPr/>
            <p:nvPr/>
          </p:nvSpPr>
          <p:spPr bwMode="auto">
            <a:xfrm rot="16200000" flipH="1">
              <a:off x="6809348" y="-6633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1" name="Oval 460"/>
            <p:cNvSpPr/>
            <p:nvPr/>
          </p:nvSpPr>
          <p:spPr bwMode="auto">
            <a:xfrm rot="16200000" flipH="1">
              <a:off x="5304721" y="-30909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2" name="Oval 461"/>
            <p:cNvSpPr/>
            <p:nvPr/>
          </p:nvSpPr>
          <p:spPr bwMode="auto">
            <a:xfrm rot="16200000" flipH="1">
              <a:off x="5138180" y="-5269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3" name="Oval 462"/>
            <p:cNvSpPr/>
            <p:nvPr/>
          </p:nvSpPr>
          <p:spPr bwMode="auto">
            <a:xfrm rot="16200000" flipH="1">
              <a:off x="6245979" y="-449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4" name="Oval 463"/>
            <p:cNvSpPr/>
            <p:nvPr/>
          </p:nvSpPr>
          <p:spPr bwMode="auto">
            <a:xfrm rot="16200000" flipH="1">
              <a:off x="5840674" y="-311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5" name="Oval 464"/>
            <p:cNvSpPr/>
            <p:nvPr/>
          </p:nvSpPr>
          <p:spPr bwMode="auto">
            <a:xfrm rot="16200000" flipH="1">
              <a:off x="5929506" y="-12355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6" name="Oval 465"/>
            <p:cNvSpPr/>
            <p:nvPr/>
          </p:nvSpPr>
          <p:spPr bwMode="auto">
            <a:xfrm rot="16200000" flipH="1">
              <a:off x="6354578" y="-12641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7" name="Oval 466"/>
            <p:cNvSpPr/>
            <p:nvPr/>
          </p:nvSpPr>
          <p:spPr bwMode="auto">
            <a:xfrm rot="16200000" flipH="1">
              <a:off x="5949275" y="-11255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8" name="Oval 467"/>
            <p:cNvSpPr/>
            <p:nvPr/>
          </p:nvSpPr>
          <p:spPr bwMode="auto">
            <a:xfrm rot="16200000" flipH="1">
              <a:off x="6669200" y="-5709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9" name="Oval 468"/>
            <p:cNvSpPr/>
            <p:nvPr/>
          </p:nvSpPr>
          <p:spPr bwMode="auto">
            <a:xfrm rot="16200000" flipH="1">
              <a:off x="6888630" y="-1151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0" name="Oval 469"/>
            <p:cNvSpPr/>
            <p:nvPr/>
          </p:nvSpPr>
          <p:spPr bwMode="auto">
            <a:xfrm rot="16200000" flipH="1">
              <a:off x="6693005" y="-9120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1" name="Oval 470"/>
            <p:cNvSpPr/>
            <p:nvPr/>
          </p:nvSpPr>
          <p:spPr bwMode="auto">
            <a:xfrm rot="16200000" flipH="1">
              <a:off x="6287703" y="-7734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2" name="Oval 471"/>
            <p:cNvSpPr/>
            <p:nvPr/>
          </p:nvSpPr>
          <p:spPr bwMode="auto">
            <a:xfrm rot="16200000" flipH="1">
              <a:off x="5204785" y="-989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3" name="Oval 472"/>
            <p:cNvSpPr/>
            <p:nvPr/>
          </p:nvSpPr>
          <p:spPr bwMode="auto">
            <a:xfrm rot="16200000" flipH="1">
              <a:off x="5965426" y="-7580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4" name="Oval 473"/>
            <p:cNvSpPr/>
            <p:nvPr/>
          </p:nvSpPr>
          <p:spPr bwMode="auto">
            <a:xfrm rot="16200000" flipH="1">
              <a:off x="5560120" y="-619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5" name="Oval 474"/>
            <p:cNvSpPr/>
            <p:nvPr/>
          </p:nvSpPr>
          <p:spPr bwMode="auto">
            <a:xfrm flipH="1">
              <a:off x="5216996" y="-50089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4" name="Oval 483"/>
            <p:cNvSpPr/>
            <p:nvPr/>
          </p:nvSpPr>
          <p:spPr bwMode="auto">
            <a:xfrm rot="5400000" flipH="1">
              <a:off x="6334036" y="-64783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5" name="Oval 484"/>
            <p:cNvSpPr/>
            <p:nvPr/>
          </p:nvSpPr>
          <p:spPr bwMode="auto">
            <a:xfrm rot="5400000" flipH="1">
              <a:off x="6946625" y="-67842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6" name="Oval 485"/>
            <p:cNvSpPr/>
            <p:nvPr/>
          </p:nvSpPr>
          <p:spPr bwMode="auto">
            <a:xfrm rot="5400000" flipH="1">
              <a:off x="5959988" y="-224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7" name="Oval 486"/>
            <p:cNvSpPr/>
            <p:nvPr/>
          </p:nvSpPr>
          <p:spPr bwMode="auto">
            <a:xfrm rot="5400000" flipH="1">
              <a:off x="5853908" y="270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8" name="Oval 487"/>
            <p:cNvSpPr/>
            <p:nvPr/>
          </p:nvSpPr>
          <p:spPr bwMode="auto">
            <a:xfrm rot="5400000" flipH="1">
              <a:off x="6502455" y="-62297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9" name="Oval 488"/>
            <p:cNvSpPr/>
            <p:nvPr/>
          </p:nvSpPr>
          <p:spPr bwMode="auto">
            <a:xfrm rot="5400000" flipH="1">
              <a:off x="6204994" y="-692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0" name="Oval 489"/>
            <p:cNvSpPr/>
            <p:nvPr/>
          </p:nvSpPr>
          <p:spPr bwMode="auto">
            <a:xfrm rot="5400000" flipH="1">
              <a:off x="6115594" y="-3588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1" name="Oval 490"/>
            <p:cNvSpPr/>
            <p:nvPr/>
          </p:nvSpPr>
          <p:spPr bwMode="auto">
            <a:xfrm rot="5400000" flipH="1">
              <a:off x="6678776" y="-69229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2" name="Oval 491"/>
            <p:cNvSpPr/>
            <p:nvPr/>
          </p:nvSpPr>
          <p:spPr bwMode="auto">
            <a:xfrm rot="5400000" flipH="1">
              <a:off x="6873352" y="-71825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3" name="Oval 492"/>
            <p:cNvSpPr/>
            <p:nvPr/>
          </p:nvSpPr>
          <p:spPr bwMode="auto">
            <a:xfrm rot="5400000" flipH="1">
              <a:off x="5995627" y="-582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4" name="Oval 493"/>
            <p:cNvSpPr/>
            <p:nvPr/>
          </p:nvSpPr>
          <p:spPr bwMode="auto">
            <a:xfrm rot="5400000" flipH="1">
              <a:off x="6266317" y="-57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5" name="Oval 494"/>
            <p:cNvSpPr/>
            <p:nvPr/>
          </p:nvSpPr>
          <p:spPr bwMode="auto">
            <a:xfrm rot="5400000" flipH="1">
              <a:off x="6029495" y="-325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6" name="Oval 495"/>
            <p:cNvSpPr/>
            <p:nvPr/>
          </p:nvSpPr>
          <p:spPr bwMode="auto">
            <a:xfrm rot="5400000" flipH="1">
              <a:off x="6081786" y="-2713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7" name="Oval 496"/>
            <p:cNvSpPr/>
            <p:nvPr/>
          </p:nvSpPr>
          <p:spPr bwMode="auto">
            <a:xfrm rot="5400000" flipH="1">
              <a:off x="6589941" y="-7030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8" name="Oval 497"/>
            <p:cNvSpPr/>
            <p:nvPr/>
          </p:nvSpPr>
          <p:spPr bwMode="auto">
            <a:xfrm rot="5400000" flipH="1">
              <a:off x="5889884" y="-183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9" name="Oval 498"/>
            <p:cNvSpPr/>
            <p:nvPr/>
          </p:nvSpPr>
          <p:spPr bwMode="auto">
            <a:xfrm rot="5400000" flipH="1">
              <a:off x="6145771" y="-6476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0" name="Oval 499"/>
            <p:cNvSpPr/>
            <p:nvPr/>
          </p:nvSpPr>
          <p:spPr bwMode="auto">
            <a:xfrm rot="16200000" flipH="1">
              <a:off x="6895232" y="-6579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1" name="Oval 500"/>
            <p:cNvSpPr/>
            <p:nvPr/>
          </p:nvSpPr>
          <p:spPr bwMode="auto">
            <a:xfrm rot="16200000" flipH="1">
              <a:off x="6282643" y="-62736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2" name="Oval 501"/>
            <p:cNvSpPr/>
            <p:nvPr/>
          </p:nvSpPr>
          <p:spPr bwMode="auto">
            <a:xfrm rot="16200000" flipH="1">
              <a:off x="6637980" y="-59039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3" name="Oval 502"/>
            <p:cNvSpPr/>
            <p:nvPr/>
          </p:nvSpPr>
          <p:spPr bwMode="auto">
            <a:xfrm rot="16200000" flipH="1">
              <a:off x="6726813" y="-68282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4" name="Oval 503"/>
            <p:cNvSpPr/>
            <p:nvPr/>
          </p:nvSpPr>
          <p:spPr bwMode="auto">
            <a:xfrm rot="16200000" flipH="1">
              <a:off x="6550493" y="-61350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5" name="Oval 504"/>
            <p:cNvSpPr/>
            <p:nvPr/>
          </p:nvSpPr>
          <p:spPr bwMode="auto">
            <a:xfrm rot="16200000" flipH="1">
              <a:off x="6355916" y="-58753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6" name="Oval 505"/>
            <p:cNvSpPr/>
            <p:nvPr/>
          </p:nvSpPr>
          <p:spPr bwMode="auto">
            <a:xfrm rot="16200000" flipH="1">
              <a:off x="6888921" y="-578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7" name="Oval 506"/>
            <p:cNvSpPr/>
            <p:nvPr/>
          </p:nvSpPr>
          <p:spPr bwMode="auto">
            <a:xfrm rot="16200000" flipH="1">
              <a:off x="6888921" y="-5642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8" name="Oval 507"/>
            <p:cNvSpPr/>
            <p:nvPr/>
          </p:nvSpPr>
          <p:spPr bwMode="auto">
            <a:xfrm rot="16200000" flipH="1">
              <a:off x="6919882" y="-5719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9" name="Oval 508"/>
            <p:cNvSpPr/>
            <p:nvPr/>
          </p:nvSpPr>
          <p:spPr bwMode="auto">
            <a:xfrm rot="16200000" flipH="1">
              <a:off x="6639329" y="-6027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0" name="Oval 509"/>
            <p:cNvSpPr/>
            <p:nvPr/>
          </p:nvSpPr>
          <p:spPr bwMode="auto">
            <a:xfrm flipH="1">
              <a:off x="6009937" y="-67899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1" name="Oval 510"/>
            <p:cNvSpPr/>
            <p:nvPr/>
          </p:nvSpPr>
          <p:spPr bwMode="auto">
            <a:xfrm flipH="1">
              <a:off x="6035495" y="-58505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2" name="Oval 511"/>
            <p:cNvSpPr/>
            <p:nvPr/>
          </p:nvSpPr>
          <p:spPr bwMode="auto">
            <a:xfrm flipH="1">
              <a:off x="5796466" y="-6046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3" name="Oval 512"/>
            <p:cNvSpPr/>
            <p:nvPr/>
          </p:nvSpPr>
          <p:spPr bwMode="auto">
            <a:xfrm flipH="1">
              <a:off x="5657830" y="-64514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4" name="Oval 513"/>
            <p:cNvSpPr/>
            <p:nvPr/>
          </p:nvSpPr>
          <p:spPr bwMode="auto">
            <a:xfrm flipH="1">
              <a:off x="5842679" y="-69971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5" name="Oval 514"/>
            <p:cNvSpPr/>
            <p:nvPr/>
          </p:nvSpPr>
          <p:spPr bwMode="auto">
            <a:xfrm flipH="1">
              <a:off x="5840960" y="-150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6" name="Oval 515"/>
            <p:cNvSpPr/>
            <p:nvPr/>
          </p:nvSpPr>
          <p:spPr bwMode="auto">
            <a:xfrm flipH="1">
              <a:off x="5871301" y="-6151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7" name="Oval 516"/>
            <p:cNvSpPr/>
            <p:nvPr/>
          </p:nvSpPr>
          <p:spPr bwMode="auto">
            <a:xfrm flipH="1">
              <a:off x="5501599" y="-57965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8" name="Oval 517"/>
            <p:cNvSpPr/>
            <p:nvPr/>
          </p:nvSpPr>
          <p:spPr bwMode="auto">
            <a:xfrm flipH="1">
              <a:off x="5834739" y="-71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9" name="Oval 518"/>
            <p:cNvSpPr/>
            <p:nvPr/>
          </p:nvSpPr>
          <p:spPr bwMode="auto">
            <a:xfrm flipH="1">
              <a:off x="6052584" y="-2376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0" name="Oval 519"/>
            <p:cNvSpPr/>
            <p:nvPr/>
          </p:nvSpPr>
          <p:spPr bwMode="auto">
            <a:xfrm flipH="1">
              <a:off x="5288128" y="-63599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1" name="Oval 520"/>
            <p:cNvSpPr/>
            <p:nvPr/>
          </p:nvSpPr>
          <p:spPr bwMode="auto">
            <a:xfrm flipH="1">
              <a:off x="5149490" y="-67652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2" name="Oval 521"/>
            <p:cNvSpPr/>
            <p:nvPr/>
          </p:nvSpPr>
          <p:spPr bwMode="auto">
            <a:xfrm flipH="1">
              <a:off x="6073744" y="-66764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3" name="Oval 522"/>
            <p:cNvSpPr/>
            <p:nvPr/>
          </p:nvSpPr>
          <p:spPr bwMode="auto">
            <a:xfrm flipH="1">
              <a:off x="6102364" y="-62513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4" name="Oval 523"/>
            <p:cNvSpPr/>
            <p:nvPr/>
          </p:nvSpPr>
          <p:spPr bwMode="auto">
            <a:xfrm flipH="1">
              <a:off x="5963728" y="-66566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5" name="Oval 524"/>
            <p:cNvSpPr/>
            <p:nvPr/>
          </p:nvSpPr>
          <p:spPr bwMode="auto">
            <a:xfrm flipH="1">
              <a:off x="5409176" y="-5936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6" name="Oval 525"/>
            <p:cNvSpPr/>
            <p:nvPr/>
          </p:nvSpPr>
          <p:spPr bwMode="auto">
            <a:xfrm flipH="1">
              <a:off x="5989286" y="-57173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7" name="Oval 526"/>
            <p:cNvSpPr/>
            <p:nvPr/>
          </p:nvSpPr>
          <p:spPr bwMode="auto">
            <a:xfrm flipH="1">
              <a:off x="5750257" y="-59129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8" name="Oval 527"/>
            <p:cNvSpPr/>
            <p:nvPr/>
          </p:nvSpPr>
          <p:spPr bwMode="auto">
            <a:xfrm flipH="1">
              <a:off x="5611618" y="-63182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9" name="Oval 528"/>
            <p:cNvSpPr/>
            <p:nvPr/>
          </p:nvSpPr>
          <p:spPr bwMode="auto">
            <a:xfrm flipH="1">
              <a:off x="5964195" y="-1488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0" name="Oval 529"/>
            <p:cNvSpPr/>
            <p:nvPr/>
          </p:nvSpPr>
          <p:spPr bwMode="auto">
            <a:xfrm flipH="1">
              <a:off x="5596214" y="-66405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1" name="Oval 530"/>
            <p:cNvSpPr/>
            <p:nvPr/>
          </p:nvSpPr>
          <p:spPr bwMode="auto">
            <a:xfrm flipH="1">
              <a:off x="5457576" y="-70458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5" name="Oval 534"/>
            <p:cNvSpPr/>
            <p:nvPr/>
          </p:nvSpPr>
          <p:spPr bwMode="auto">
            <a:xfrm rot="10800000" flipH="1">
              <a:off x="5972223" y="8967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6" name="Oval 535"/>
            <p:cNvSpPr/>
            <p:nvPr/>
          </p:nvSpPr>
          <p:spPr bwMode="auto">
            <a:xfrm rot="10800000" flipH="1">
              <a:off x="6278118" y="1509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7" name="Oval 536"/>
            <p:cNvSpPr/>
            <p:nvPr/>
          </p:nvSpPr>
          <p:spPr bwMode="auto">
            <a:xfrm rot="10800000" flipH="1">
              <a:off x="6509182" y="748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8" name="Oval 537"/>
            <p:cNvSpPr/>
            <p:nvPr/>
          </p:nvSpPr>
          <p:spPr bwMode="auto">
            <a:xfrm rot="10800000" flipH="1">
              <a:off x="6647820" y="11539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9" name="Oval 538"/>
            <p:cNvSpPr/>
            <p:nvPr/>
          </p:nvSpPr>
          <p:spPr bwMode="auto">
            <a:xfrm rot="10800000" flipH="1">
              <a:off x="5723567" y="10651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0" name="Oval 539"/>
            <p:cNvSpPr/>
            <p:nvPr/>
          </p:nvSpPr>
          <p:spPr bwMode="auto">
            <a:xfrm rot="10800000" flipH="1">
              <a:off x="6416756" y="7677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1" name="Oval 540"/>
            <p:cNvSpPr/>
            <p:nvPr/>
          </p:nvSpPr>
          <p:spPr bwMode="auto">
            <a:xfrm rot="10800000" flipH="1">
              <a:off x="7033742" y="14156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2" name="Oval 541"/>
            <p:cNvSpPr/>
            <p:nvPr/>
          </p:nvSpPr>
          <p:spPr bwMode="auto">
            <a:xfrm rot="10800000" flipH="1">
              <a:off x="6416758" y="12414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3" name="Oval 542"/>
            <p:cNvSpPr/>
            <p:nvPr/>
          </p:nvSpPr>
          <p:spPr bwMode="auto">
            <a:xfrm rot="10800000" flipH="1">
              <a:off x="6676440" y="14360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4" name="Oval 543"/>
            <p:cNvSpPr/>
            <p:nvPr/>
          </p:nvSpPr>
          <p:spPr bwMode="auto">
            <a:xfrm rot="10800000" flipH="1">
              <a:off x="6768868" y="9030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5" name="Oval 544"/>
            <p:cNvSpPr/>
            <p:nvPr/>
          </p:nvSpPr>
          <p:spPr bwMode="auto">
            <a:xfrm rot="10800000" flipH="1">
              <a:off x="5260599" y="8290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6" name="Oval 545"/>
            <p:cNvSpPr/>
            <p:nvPr/>
          </p:nvSpPr>
          <p:spPr bwMode="auto">
            <a:xfrm rot="10800000" flipH="1">
              <a:off x="7035852" y="9369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7" name="Oval 546"/>
            <p:cNvSpPr/>
            <p:nvPr/>
          </p:nvSpPr>
          <p:spPr bwMode="auto">
            <a:xfrm rot="10800000" flipH="1">
              <a:off x="7017519" y="5075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8" name="Oval 547"/>
            <p:cNvSpPr/>
            <p:nvPr/>
          </p:nvSpPr>
          <p:spPr bwMode="auto">
            <a:xfrm rot="10800000" flipH="1">
              <a:off x="6524584" y="11526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9" name="Oval 548"/>
            <p:cNvSpPr/>
            <p:nvPr/>
          </p:nvSpPr>
          <p:spPr bwMode="auto">
            <a:xfrm rot="10800000" flipH="1">
              <a:off x="6894286" y="797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0" name="Oval 549"/>
            <p:cNvSpPr/>
            <p:nvPr/>
          </p:nvSpPr>
          <p:spPr bwMode="auto">
            <a:xfrm rot="10800000" flipH="1">
              <a:off x="5970036" y="7084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1" name="Oval 550"/>
            <p:cNvSpPr/>
            <p:nvPr/>
          </p:nvSpPr>
          <p:spPr bwMode="auto">
            <a:xfrm flipH="1">
              <a:off x="6073401" y="14579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2" name="Oval 551"/>
            <p:cNvSpPr/>
            <p:nvPr/>
          </p:nvSpPr>
          <p:spPr bwMode="auto">
            <a:xfrm flipH="1">
              <a:off x="5842337" y="2218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3" name="Oval 552"/>
            <p:cNvSpPr/>
            <p:nvPr/>
          </p:nvSpPr>
          <p:spPr bwMode="auto">
            <a:xfrm flipH="1">
              <a:off x="5703699" y="18132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4" name="Oval 553"/>
            <p:cNvSpPr/>
            <p:nvPr/>
          </p:nvSpPr>
          <p:spPr bwMode="auto">
            <a:xfrm flipH="1">
              <a:off x="6627951" y="19021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5" name="Oval 554"/>
            <p:cNvSpPr/>
            <p:nvPr/>
          </p:nvSpPr>
          <p:spPr bwMode="auto">
            <a:xfrm flipH="1">
              <a:off x="6535526" y="24351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6" name="Oval 555"/>
            <p:cNvSpPr/>
            <p:nvPr/>
          </p:nvSpPr>
          <p:spPr bwMode="auto">
            <a:xfrm flipH="1">
              <a:off x="5149151" y="253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7" name="Oval 556"/>
            <p:cNvSpPr/>
            <p:nvPr/>
          </p:nvSpPr>
          <p:spPr bwMode="auto">
            <a:xfrm flipH="1">
              <a:off x="5703699" y="29773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8" name="Oval 557"/>
            <p:cNvSpPr/>
            <p:nvPr/>
          </p:nvSpPr>
          <p:spPr bwMode="auto">
            <a:xfrm flipH="1">
              <a:off x="5721291" y="1796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9" name="Oval 558"/>
            <p:cNvSpPr/>
            <p:nvPr/>
          </p:nvSpPr>
          <p:spPr bwMode="auto">
            <a:xfrm flipH="1">
              <a:off x="5490228" y="255700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0" name="Oval 559"/>
            <p:cNvSpPr/>
            <p:nvPr/>
          </p:nvSpPr>
          <p:spPr bwMode="auto">
            <a:xfrm flipH="1">
              <a:off x="5351592" y="21517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1" name="Oval 560"/>
            <p:cNvSpPr/>
            <p:nvPr/>
          </p:nvSpPr>
          <p:spPr bwMode="auto">
            <a:xfrm flipH="1">
              <a:off x="6275842" y="2240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2" name="Oval 561"/>
            <p:cNvSpPr/>
            <p:nvPr/>
          </p:nvSpPr>
          <p:spPr bwMode="auto">
            <a:xfrm flipH="1">
              <a:off x="6183416" y="27735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3" name="Oval 562"/>
            <p:cNvSpPr/>
            <p:nvPr/>
          </p:nvSpPr>
          <p:spPr bwMode="auto">
            <a:xfrm flipH="1">
              <a:off x="5351592" y="33157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4" name="Oval 563"/>
            <p:cNvSpPr/>
            <p:nvPr/>
          </p:nvSpPr>
          <p:spPr bwMode="auto">
            <a:xfrm flipH="1">
              <a:off x="5767505" y="8453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5" name="Oval 564"/>
            <p:cNvSpPr/>
            <p:nvPr/>
          </p:nvSpPr>
          <p:spPr bwMode="auto">
            <a:xfrm flipH="1">
              <a:off x="5536442" y="1605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6" name="Oval 565"/>
            <p:cNvSpPr/>
            <p:nvPr/>
          </p:nvSpPr>
          <p:spPr bwMode="auto">
            <a:xfrm flipH="1">
              <a:off x="5397804" y="12006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7" name="Oval 566"/>
            <p:cNvSpPr/>
            <p:nvPr/>
          </p:nvSpPr>
          <p:spPr bwMode="auto">
            <a:xfrm flipH="1">
              <a:off x="6322056" y="1289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8" name="Oval 567"/>
            <p:cNvSpPr/>
            <p:nvPr/>
          </p:nvSpPr>
          <p:spPr bwMode="auto">
            <a:xfrm flipH="1">
              <a:off x="6229628" y="18225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9" name="Oval 568"/>
            <p:cNvSpPr/>
            <p:nvPr/>
          </p:nvSpPr>
          <p:spPr bwMode="auto">
            <a:xfrm flipH="1">
              <a:off x="5397804" y="2364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0" name="Oval 569"/>
            <p:cNvSpPr/>
            <p:nvPr/>
          </p:nvSpPr>
          <p:spPr bwMode="auto">
            <a:xfrm flipH="1">
              <a:off x="7046052" y="24216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1" name="Oval 570"/>
            <p:cNvSpPr/>
            <p:nvPr/>
          </p:nvSpPr>
          <p:spPr bwMode="auto">
            <a:xfrm flipH="1">
              <a:off x="6907414" y="2016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2" name="Oval 571"/>
            <p:cNvSpPr/>
            <p:nvPr/>
          </p:nvSpPr>
          <p:spPr bwMode="auto">
            <a:xfrm flipH="1">
              <a:off x="6352866" y="27362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3" name="Oval 572"/>
            <p:cNvSpPr/>
            <p:nvPr/>
          </p:nvSpPr>
          <p:spPr bwMode="auto">
            <a:xfrm flipH="1">
              <a:off x="6121802" y="34969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4" name="Oval 573"/>
            <p:cNvSpPr/>
            <p:nvPr/>
          </p:nvSpPr>
          <p:spPr bwMode="auto">
            <a:xfrm flipH="1">
              <a:off x="5983164" y="30916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5" name="Oval 574"/>
            <p:cNvSpPr/>
            <p:nvPr/>
          </p:nvSpPr>
          <p:spPr bwMode="auto">
            <a:xfrm flipH="1">
              <a:off x="6907414" y="318044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6" name="Oval 575"/>
            <p:cNvSpPr/>
            <p:nvPr/>
          </p:nvSpPr>
          <p:spPr bwMode="auto">
            <a:xfrm flipH="1">
              <a:off x="5628868" y="1586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7" name="Oval 576"/>
            <p:cNvSpPr/>
            <p:nvPr/>
          </p:nvSpPr>
          <p:spPr bwMode="auto">
            <a:xfrm flipH="1">
              <a:off x="5565064" y="24512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8" name="Oval 577"/>
            <p:cNvSpPr/>
            <p:nvPr/>
          </p:nvSpPr>
          <p:spPr bwMode="auto">
            <a:xfrm flipH="1">
              <a:off x="5334000" y="32119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9" name="Oval 578"/>
            <p:cNvSpPr/>
            <p:nvPr/>
          </p:nvSpPr>
          <p:spPr bwMode="auto">
            <a:xfrm flipH="1">
              <a:off x="5195362" y="2806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0" name="Oval 579"/>
            <p:cNvSpPr/>
            <p:nvPr/>
          </p:nvSpPr>
          <p:spPr bwMode="auto">
            <a:xfrm flipH="1">
              <a:off x="6119615" y="28954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1" name="Oval 580"/>
            <p:cNvSpPr/>
            <p:nvPr/>
          </p:nvSpPr>
          <p:spPr bwMode="auto">
            <a:xfrm flipH="1">
              <a:off x="6027187" y="34284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2" name="Oval 581"/>
            <p:cNvSpPr/>
            <p:nvPr/>
          </p:nvSpPr>
          <p:spPr bwMode="auto">
            <a:xfrm flipH="1">
              <a:off x="5195362" y="39706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3" name="Oval 582"/>
            <p:cNvSpPr/>
            <p:nvPr/>
          </p:nvSpPr>
          <p:spPr bwMode="auto">
            <a:xfrm flipH="1">
              <a:off x="5628865" y="111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4" name="Oval 583"/>
            <p:cNvSpPr/>
            <p:nvPr/>
          </p:nvSpPr>
          <p:spPr bwMode="auto">
            <a:xfrm flipH="1">
              <a:off x="5369184" y="9186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5" name="Oval 584"/>
            <p:cNvSpPr/>
            <p:nvPr/>
          </p:nvSpPr>
          <p:spPr bwMode="auto">
            <a:xfrm flipH="1">
              <a:off x="5276756"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6" name="Oval 585"/>
            <p:cNvSpPr/>
            <p:nvPr/>
          </p:nvSpPr>
          <p:spPr bwMode="auto">
            <a:xfrm flipH="1">
              <a:off x="6785025" y="15256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7" name="Oval 586"/>
            <p:cNvSpPr/>
            <p:nvPr/>
          </p:nvSpPr>
          <p:spPr bwMode="auto">
            <a:xfrm flipH="1">
              <a:off x="6553961" y="22862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8" name="Oval 587"/>
            <p:cNvSpPr/>
            <p:nvPr/>
          </p:nvSpPr>
          <p:spPr bwMode="auto">
            <a:xfrm flipH="1">
              <a:off x="6415324" y="18809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9" name="Oval 588"/>
            <p:cNvSpPr/>
            <p:nvPr/>
          </p:nvSpPr>
          <p:spPr bwMode="auto">
            <a:xfrm flipH="1">
              <a:off x="5860775" y="26009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0" name="Oval 589"/>
            <p:cNvSpPr/>
            <p:nvPr/>
          </p:nvSpPr>
          <p:spPr bwMode="auto">
            <a:xfrm flipH="1">
              <a:off x="5629711" y="33615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1" name="Oval 590"/>
            <p:cNvSpPr/>
            <p:nvPr/>
          </p:nvSpPr>
          <p:spPr bwMode="auto">
            <a:xfrm flipH="1">
              <a:off x="5491074" y="2956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2" name="Oval 591"/>
            <p:cNvSpPr/>
            <p:nvPr/>
          </p:nvSpPr>
          <p:spPr bwMode="auto">
            <a:xfrm flipH="1">
              <a:off x="6415324" y="30450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3" name="Oval 592"/>
            <p:cNvSpPr/>
            <p:nvPr/>
          </p:nvSpPr>
          <p:spPr bwMode="auto">
            <a:xfrm flipH="1">
              <a:off x="5136777"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4" name="Oval 593"/>
            <p:cNvSpPr/>
            <p:nvPr/>
          </p:nvSpPr>
          <p:spPr bwMode="auto">
            <a:xfrm flipH="1">
              <a:off x="6432916" y="1864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5" name="Oval 594"/>
            <p:cNvSpPr/>
            <p:nvPr/>
          </p:nvSpPr>
          <p:spPr bwMode="auto">
            <a:xfrm flipH="1">
              <a:off x="6201852" y="26247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6" name="Oval 595"/>
            <p:cNvSpPr/>
            <p:nvPr/>
          </p:nvSpPr>
          <p:spPr bwMode="auto">
            <a:xfrm flipH="1">
              <a:off x="6063217" y="22194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7" name="Oval 596"/>
            <p:cNvSpPr/>
            <p:nvPr/>
          </p:nvSpPr>
          <p:spPr bwMode="auto">
            <a:xfrm flipH="1">
              <a:off x="6987467" y="2308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8" name="Oval 597"/>
            <p:cNvSpPr/>
            <p:nvPr/>
          </p:nvSpPr>
          <p:spPr bwMode="auto">
            <a:xfrm flipH="1">
              <a:off x="6895041" y="2841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9" name="Oval 598"/>
            <p:cNvSpPr/>
            <p:nvPr/>
          </p:nvSpPr>
          <p:spPr bwMode="auto">
            <a:xfrm flipH="1">
              <a:off x="5508666" y="2939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0" name="Oval 599"/>
            <p:cNvSpPr/>
            <p:nvPr/>
          </p:nvSpPr>
          <p:spPr bwMode="auto">
            <a:xfrm flipH="1">
              <a:off x="5277602" y="369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1" name="Oval 600"/>
            <p:cNvSpPr/>
            <p:nvPr/>
          </p:nvSpPr>
          <p:spPr bwMode="auto">
            <a:xfrm flipH="1">
              <a:off x="5138967" y="3294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2" name="Oval 601"/>
            <p:cNvSpPr/>
            <p:nvPr/>
          </p:nvSpPr>
          <p:spPr bwMode="auto">
            <a:xfrm flipH="1">
              <a:off x="6063217" y="3383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3" name="Oval 602"/>
            <p:cNvSpPr/>
            <p:nvPr/>
          </p:nvSpPr>
          <p:spPr bwMode="auto">
            <a:xfrm flipH="1">
              <a:off x="5212954" y="14825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4" name="Oval 603"/>
            <p:cNvSpPr/>
            <p:nvPr/>
          </p:nvSpPr>
          <p:spPr bwMode="auto">
            <a:xfrm flipH="1">
              <a:off x="5767505" y="19267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5" name="Oval 604"/>
            <p:cNvSpPr/>
            <p:nvPr/>
          </p:nvSpPr>
          <p:spPr bwMode="auto">
            <a:xfrm flipH="1">
              <a:off x="5675079" y="2459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6" name="Oval 605"/>
            <p:cNvSpPr/>
            <p:nvPr/>
          </p:nvSpPr>
          <p:spPr bwMode="auto">
            <a:xfrm flipH="1">
              <a:off x="5102939" y="26664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7" name="Oval 606"/>
            <p:cNvSpPr/>
            <p:nvPr/>
          </p:nvSpPr>
          <p:spPr bwMode="auto">
            <a:xfrm flipH="1">
              <a:off x="5657490" y="31106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8" name="Oval 607"/>
            <p:cNvSpPr/>
            <p:nvPr/>
          </p:nvSpPr>
          <p:spPr bwMode="auto">
            <a:xfrm flipH="1">
              <a:off x="5565064" y="36436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9" name="Oval 608"/>
            <p:cNvSpPr/>
            <p:nvPr/>
          </p:nvSpPr>
          <p:spPr bwMode="auto">
            <a:xfrm flipH="1">
              <a:off x="5305380" y="34490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0" name="Oval 609"/>
            <p:cNvSpPr/>
            <p:nvPr/>
          </p:nvSpPr>
          <p:spPr bwMode="auto">
            <a:xfrm flipH="1">
              <a:off x="5212954" y="39820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1" name="Oval 610"/>
            <p:cNvSpPr/>
            <p:nvPr/>
          </p:nvSpPr>
          <p:spPr bwMode="auto">
            <a:xfrm flipH="1">
              <a:off x="5521039" y="12020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2" name="Oval 611"/>
            <p:cNvSpPr/>
            <p:nvPr/>
          </p:nvSpPr>
          <p:spPr bwMode="auto">
            <a:xfrm flipH="1">
              <a:off x="5289976" y="19626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3" name="Oval 612"/>
            <p:cNvSpPr/>
            <p:nvPr/>
          </p:nvSpPr>
          <p:spPr bwMode="auto">
            <a:xfrm flipH="1">
              <a:off x="5151338" y="1557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4" name="Oval 613"/>
            <p:cNvSpPr/>
            <p:nvPr/>
          </p:nvSpPr>
          <p:spPr bwMode="auto">
            <a:xfrm flipH="1">
              <a:off x="6075588" y="16462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5" name="Oval 614"/>
            <p:cNvSpPr/>
            <p:nvPr/>
          </p:nvSpPr>
          <p:spPr bwMode="auto">
            <a:xfrm flipH="1">
              <a:off x="5983162" y="21792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6" name="Oval 615"/>
            <p:cNvSpPr/>
            <p:nvPr/>
          </p:nvSpPr>
          <p:spPr bwMode="auto">
            <a:xfrm flipH="1">
              <a:off x="5151338" y="27214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7" name="Oval 616"/>
            <p:cNvSpPr/>
            <p:nvPr/>
          </p:nvSpPr>
          <p:spPr bwMode="auto">
            <a:xfrm rot="10800000" flipH="1">
              <a:off x="6191793" y="4912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8" name="Oval 617"/>
            <p:cNvSpPr/>
            <p:nvPr/>
          </p:nvSpPr>
          <p:spPr bwMode="auto">
            <a:xfrm rot="10800000" flipH="1">
              <a:off x="5498604" y="469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9" name="Oval 618"/>
            <p:cNvSpPr/>
            <p:nvPr/>
          </p:nvSpPr>
          <p:spPr bwMode="auto">
            <a:xfrm rot="10800000" flipH="1">
              <a:off x="6884979" y="45981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0" name="Oval 619"/>
            <p:cNvSpPr/>
            <p:nvPr/>
          </p:nvSpPr>
          <p:spPr bwMode="auto">
            <a:xfrm rot="10800000" flipH="1">
              <a:off x="6330430" y="4153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1" name="Oval 620"/>
            <p:cNvSpPr/>
            <p:nvPr/>
          </p:nvSpPr>
          <p:spPr bwMode="auto">
            <a:xfrm rot="10800000" flipH="1">
              <a:off x="6543902" y="45743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2" name="Oval 621"/>
            <p:cNvSpPr/>
            <p:nvPr/>
          </p:nvSpPr>
          <p:spPr bwMode="auto">
            <a:xfrm rot="10800000" flipH="1">
              <a:off x="5758287" y="48908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3" name="Oval 622"/>
            <p:cNvSpPr/>
            <p:nvPr/>
          </p:nvSpPr>
          <p:spPr bwMode="auto">
            <a:xfrm rot="10800000" flipH="1">
              <a:off x="5850713" y="4357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4" name="Oval 623"/>
            <p:cNvSpPr/>
            <p:nvPr/>
          </p:nvSpPr>
          <p:spPr bwMode="auto">
            <a:xfrm rot="10800000" flipH="1">
              <a:off x="6682537" y="38155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5" name="Oval 624"/>
            <p:cNvSpPr/>
            <p:nvPr/>
          </p:nvSpPr>
          <p:spPr bwMode="auto">
            <a:xfrm rot="10800000" flipH="1">
              <a:off x="6636326" y="4766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6" name="Oval 625"/>
            <p:cNvSpPr/>
            <p:nvPr/>
          </p:nvSpPr>
          <p:spPr bwMode="auto">
            <a:xfrm rot="10800000" flipH="1">
              <a:off x="5681264" y="4395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7" name="Oval 626"/>
            <p:cNvSpPr/>
            <p:nvPr/>
          </p:nvSpPr>
          <p:spPr bwMode="auto">
            <a:xfrm rot="10800000" flipH="1">
              <a:off x="5912328" y="36344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8" name="Oval 627"/>
            <p:cNvSpPr/>
            <p:nvPr/>
          </p:nvSpPr>
          <p:spPr bwMode="auto">
            <a:xfrm rot="10800000" flipH="1">
              <a:off x="6050965" y="40397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9" name="Oval 628"/>
            <p:cNvSpPr/>
            <p:nvPr/>
          </p:nvSpPr>
          <p:spPr bwMode="auto">
            <a:xfrm rot="10800000" flipH="1">
              <a:off x="5126715" y="39509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0" name="Oval 629"/>
            <p:cNvSpPr/>
            <p:nvPr/>
          </p:nvSpPr>
          <p:spPr bwMode="auto">
            <a:xfrm rot="10800000" flipH="1">
              <a:off x="6469066" y="46800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1" name="Oval 630"/>
            <p:cNvSpPr/>
            <p:nvPr/>
          </p:nvSpPr>
          <p:spPr bwMode="auto">
            <a:xfrm rot="10800000" flipH="1">
              <a:off x="6700129" y="39194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2" name="Oval 631"/>
            <p:cNvSpPr/>
            <p:nvPr/>
          </p:nvSpPr>
          <p:spPr bwMode="auto">
            <a:xfrm rot="10800000" flipH="1">
              <a:off x="6838767" y="43247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3" name="Oval 632"/>
            <p:cNvSpPr/>
            <p:nvPr/>
          </p:nvSpPr>
          <p:spPr bwMode="auto">
            <a:xfrm rot="10800000" flipH="1">
              <a:off x="5914515" y="42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4" name="Oval 633"/>
            <p:cNvSpPr/>
            <p:nvPr/>
          </p:nvSpPr>
          <p:spPr bwMode="auto">
            <a:xfrm rot="10800000" flipH="1">
              <a:off x="6006943" y="37029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5" name="Oval 634"/>
            <p:cNvSpPr/>
            <p:nvPr/>
          </p:nvSpPr>
          <p:spPr bwMode="auto">
            <a:xfrm rot="10800000" flipH="1">
              <a:off x="6838767" y="31606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6" name="Oval 635"/>
            <p:cNvSpPr/>
            <p:nvPr/>
          </p:nvSpPr>
          <p:spPr bwMode="auto">
            <a:xfrm rot="10800000" flipH="1">
              <a:off x="5480168" y="48450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7" name="Oval 636"/>
            <p:cNvSpPr/>
            <p:nvPr/>
          </p:nvSpPr>
          <p:spPr bwMode="auto">
            <a:xfrm rot="10800000" flipH="1">
              <a:off x="6173355" y="45304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8" name="Oval 637"/>
            <p:cNvSpPr/>
            <p:nvPr/>
          </p:nvSpPr>
          <p:spPr bwMode="auto">
            <a:xfrm rot="10800000" flipH="1">
              <a:off x="6404418" y="37698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9" name="Oval 638"/>
            <p:cNvSpPr/>
            <p:nvPr/>
          </p:nvSpPr>
          <p:spPr bwMode="auto">
            <a:xfrm rot="10800000" flipH="1">
              <a:off x="6543056" y="4175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0" name="Oval 639"/>
            <p:cNvSpPr/>
            <p:nvPr/>
          </p:nvSpPr>
          <p:spPr bwMode="auto">
            <a:xfrm rot="10800000" flipH="1">
              <a:off x="5618806" y="40862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1" name="Oval 640"/>
            <p:cNvSpPr/>
            <p:nvPr/>
          </p:nvSpPr>
          <p:spPr bwMode="auto">
            <a:xfrm rot="10800000" flipH="1">
              <a:off x="5832277" y="4506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2" name="Oval 641"/>
            <p:cNvSpPr/>
            <p:nvPr/>
          </p:nvSpPr>
          <p:spPr bwMode="auto">
            <a:xfrm rot="10800000" flipH="1">
              <a:off x="5970913" y="49119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3" name="Oval 642"/>
            <p:cNvSpPr/>
            <p:nvPr/>
          </p:nvSpPr>
          <p:spPr bwMode="auto">
            <a:xfrm rot="10800000" flipH="1">
              <a:off x="5046663" y="4823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4" name="Oval 643"/>
            <p:cNvSpPr/>
            <p:nvPr/>
          </p:nvSpPr>
          <p:spPr bwMode="auto">
            <a:xfrm rot="10800000" flipH="1">
              <a:off x="5139089" y="42901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5" name="Oval 644"/>
            <p:cNvSpPr/>
            <p:nvPr/>
          </p:nvSpPr>
          <p:spPr bwMode="auto">
            <a:xfrm rot="10800000" flipH="1">
              <a:off x="6525464" y="41920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6" name="Oval 645"/>
            <p:cNvSpPr/>
            <p:nvPr/>
          </p:nvSpPr>
          <p:spPr bwMode="auto">
            <a:xfrm rot="10800000" flipH="1">
              <a:off x="6756527" y="3431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7" name="Oval 646"/>
            <p:cNvSpPr/>
            <p:nvPr/>
          </p:nvSpPr>
          <p:spPr bwMode="auto">
            <a:xfrm rot="10800000" flipH="1">
              <a:off x="6895163" y="383667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8" name="Oval 647"/>
            <p:cNvSpPr/>
            <p:nvPr/>
          </p:nvSpPr>
          <p:spPr bwMode="auto">
            <a:xfrm rot="10800000" flipH="1">
              <a:off x="5970913" y="37478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9" name="Oval 648"/>
            <p:cNvSpPr/>
            <p:nvPr/>
          </p:nvSpPr>
          <p:spPr bwMode="auto">
            <a:xfrm rot="10800000" flipH="1">
              <a:off x="7052239" y="488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0" name="Oval 649"/>
            <p:cNvSpPr/>
            <p:nvPr/>
          </p:nvSpPr>
          <p:spPr bwMode="auto">
            <a:xfrm rot="10800000" flipH="1">
              <a:off x="6359050" y="4671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1" name="Oval 650"/>
            <p:cNvSpPr/>
            <p:nvPr/>
          </p:nvSpPr>
          <p:spPr bwMode="auto">
            <a:xfrm rot="10800000" flipH="1">
              <a:off x="6931191" y="4464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2" name="Oval 651"/>
            <p:cNvSpPr/>
            <p:nvPr/>
          </p:nvSpPr>
          <p:spPr bwMode="auto">
            <a:xfrm rot="10800000" flipH="1">
              <a:off x="6376640" y="4020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3" name="Oval 652"/>
            <p:cNvSpPr/>
            <p:nvPr/>
          </p:nvSpPr>
          <p:spPr bwMode="auto">
            <a:xfrm rot="10800000" flipH="1">
              <a:off x="6469066" y="34877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4" name="Oval 653"/>
            <p:cNvSpPr/>
            <p:nvPr/>
          </p:nvSpPr>
          <p:spPr bwMode="auto">
            <a:xfrm rot="10800000" flipH="1">
              <a:off x="6728749" y="3682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5" name="Oval 654"/>
            <p:cNvSpPr/>
            <p:nvPr/>
          </p:nvSpPr>
          <p:spPr bwMode="auto">
            <a:xfrm rot="10800000" flipH="1">
              <a:off x="6821175" y="31493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6" name="Oval 655"/>
            <p:cNvSpPr/>
            <p:nvPr/>
          </p:nvSpPr>
          <p:spPr bwMode="auto">
            <a:xfrm rot="5400000" flipH="1">
              <a:off x="6283764" y="5726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7" name="Oval 656"/>
            <p:cNvSpPr/>
            <p:nvPr/>
          </p:nvSpPr>
          <p:spPr bwMode="auto">
            <a:xfrm rot="5400000" flipH="1">
              <a:off x="5344409" y="5982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8" name="Oval 657"/>
            <p:cNvSpPr/>
            <p:nvPr/>
          </p:nvSpPr>
          <p:spPr bwMode="auto">
            <a:xfrm rot="5400000" flipH="1">
              <a:off x="5540031" y="359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9" name="Oval 658"/>
            <p:cNvSpPr/>
            <p:nvPr/>
          </p:nvSpPr>
          <p:spPr bwMode="auto">
            <a:xfrm rot="5400000" flipH="1">
              <a:off x="5945336" y="2205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0" name="Oval 659"/>
            <p:cNvSpPr/>
            <p:nvPr/>
          </p:nvSpPr>
          <p:spPr bwMode="auto">
            <a:xfrm rot="5400000" flipH="1">
              <a:off x="6491046" y="4053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1" name="Oval 660"/>
            <p:cNvSpPr/>
            <p:nvPr/>
          </p:nvSpPr>
          <p:spPr bwMode="auto">
            <a:xfrm rot="5400000" flipH="1">
              <a:off x="6896351" y="2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2" name="Oval 661"/>
            <p:cNvSpPr/>
            <p:nvPr/>
          </p:nvSpPr>
          <p:spPr bwMode="auto">
            <a:xfrm rot="5400000" flipH="1">
              <a:off x="5645776" y="434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3" name="Oval 662"/>
            <p:cNvSpPr/>
            <p:nvPr/>
          </p:nvSpPr>
          <p:spPr bwMode="auto">
            <a:xfrm rot="5400000" flipH="1">
              <a:off x="5290440" y="643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4" name="Oval 663"/>
            <p:cNvSpPr/>
            <p:nvPr/>
          </p:nvSpPr>
          <p:spPr bwMode="auto">
            <a:xfrm rot="5400000" flipH="1">
              <a:off x="6795067" y="-28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5" name="Oval 664"/>
            <p:cNvSpPr/>
            <p:nvPr/>
          </p:nvSpPr>
          <p:spPr bwMode="auto">
            <a:xfrm rot="5400000" flipH="1">
              <a:off x="6961608" y="-721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6" name="Oval 665"/>
            <p:cNvSpPr/>
            <p:nvPr/>
          </p:nvSpPr>
          <p:spPr bwMode="auto">
            <a:xfrm rot="5400000" flipH="1">
              <a:off x="5969116" y="-1229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7" name="Oval 666"/>
            <p:cNvSpPr/>
            <p:nvPr/>
          </p:nvSpPr>
          <p:spPr bwMode="auto">
            <a:xfrm rot="5400000" flipH="1">
              <a:off x="6371477" y="-223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8" name="Oval 667"/>
            <p:cNvSpPr/>
            <p:nvPr/>
          </p:nvSpPr>
          <p:spPr bwMode="auto">
            <a:xfrm rot="5400000" flipH="1">
              <a:off x="6170282" y="6364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9" name="Oval 668"/>
            <p:cNvSpPr/>
            <p:nvPr/>
          </p:nvSpPr>
          <p:spPr bwMode="auto">
            <a:xfrm rot="5400000" flipH="1">
              <a:off x="5745210" y="6650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0" name="Oval 669"/>
            <p:cNvSpPr/>
            <p:nvPr/>
          </p:nvSpPr>
          <p:spPr bwMode="auto">
            <a:xfrm rot="5400000" flipH="1">
              <a:off x="6150513" y="5264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1" name="Oval 670"/>
            <p:cNvSpPr/>
            <p:nvPr/>
          </p:nvSpPr>
          <p:spPr bwMode="auto">
            <a:xfrm rot="5400000" flipH="1">
              <a:off x="5430588" y="-281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2" name="Oval 671"/>
            <p:cNvSpPr/>
            <p:nvPr/>
          </p:nvSpPr>
          <p:spPr bwMode="auto">
            <a:xfrm rot="5400000" flipH="1">
              <a:off x="5211158" y="5519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3" name="Oval 672"/>
            <p:cNvSpPr/>
            <p:nvPr/>
          </p:nvSpPr>
          <p:spPr bwMode="auto">
            <a:xfrm rot="5400000" flipH="1">
              <a:off x="5406783" y="3129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4" name="Oval 673"/>
            <p:cNvSpPr/>
            <p:nvPr/>
          </p:nvSpPr>
          <p:spPr bwMode="auto">
            <a:xfrm rot="5400000" flipH="1">
              <a:off x="5812085" y="1743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5" name="Oval 674"/>
            <p:cNvSpPr/>
            <p:nvPr/>
          </p:nvSpPr>
          <p:spPr bwMode="auto">
            <a:xfrm rot="5400000" flipH="1">
              <a:off x="6895003" y="389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6" name="Oval 675"/>
            <p:cNvSpPr/>
            <p:nvPr/>
          </p:nvSpPr>
          <p:spPr bwMode="auto">
            <a:xfrm rot="5400000" flipH="1">
              <a:off x="6134362" y="158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7" name="Oval 676"/>
            <p:cNvSpPr/>
            <p:nvPr/>
          </p:nvSpPr>
          <p:spPr bwMode="auto">
            <a:xfrm rot="5400000" flipH="1">
              <a:off x="6539668" y="20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8" name="Oval 677"/>
            <p:cNvSpPr/>
            <p:nvPr/>
          </p:nvSpPr>
          <p:spPr bwMode="auto">
            <a:xfrm rot="10800000" flipH="1">
              <a:off x="6882792" y="44098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0" name="Oval 679"/>
            <p:cNvSpPr/>
            <p:nvPr/>
          </p:nvSpPr>
          <p:spPr bwMode="auto">
            <a:xfrm rot="16200000" flipH="1">
              <a:off x="5765748" y="5879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1" name="Oval 680"/>
            <p:cNvSpPr/>
            <p:nvPr/>
          </p:nvSpPr>
          <p:spPr bwMode="auto">
            <a:xfrm rot="16200000" flipH="1">
              <a:off x="5153161" y="6185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2" name="Oval 681"/>
            <p:cNvSpPr/>
            <p:nvPr/>
          </p:nvSpPr>
          <p:spPr bwMode="auto">
            <a:xfrm rot="16200000" flipH="1">
              <a:off x="5913800" y="64162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3" name="Oval 682"/>
            <p:cNvSpPr/>
            <p:nvPr/>
          </p:nvSpPr>
          <p:spPr bwMode="auto">
            <a:xfrm rot="16200000" flipH="1">
              <a:off x="5508497" y="65548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4" name="Oval 683"/>
            <p:cNvSpPr/>
            <p:nvPr/>
          </p:nvSpPr>
          <p:spPr bwMode="auto">
            <a:xfrm rot="16200000" flipH="1">
              <a:off x="5597330" y="56306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5" name="Oval 684"/>
            <p:cNvSpPr/>
            <p:nvPr/>
          </p:nvSpPr>
          <p:spPr bwMode="auto">
            <a:xfrm rot="16200000" flipH="1">
              <a:off x="5894791" y="632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6" name="Oval 685"/>
            <p:cNvSpPr/>
            <p:nvPr/>
          </p:nvSpPr>
          <p:spPr bwMode="auto">
            <a:xfrm rot="16200000" flipH="1">
              <a:off x="5246811" y="69408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7" name="Oval 686"/>
            <p:cNvSpPr/>
            <p:nvPr/>
          </p:nvSpPr>
          <p:spPr bwMode="auto">
            <a:xfrm rot="16200000" flipH="1">
              <a:off x="5421010" y="6323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8" name="Oval 687"/>
            <p:cNvSpPr/>
            <p:nvPr/>
          </p:nvSpPr>
          <p:spPr bwMode="auto">
            <a:xfrm rot="16200000" flipH="1">
              <a:off x="5226434" y="6583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9" name="Oval 688"/>
            <p:cNvSpPr/>
            <p:nvPr/>
          </p:nvSpPr>
          <p:spPr bwMode="auto">
            <a:xfrm rot="16200000" flipH="1">
              <a:off x="5759438" y="66759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0" name="Oval 689"/>
            <p:cNvSpPr/>
            <p:nvPr/>
          </p:nvSpPr>
          <p:spPr bwMode="auto">
            <a:xfrm rot="16200000" flipH="1">
              <a:off x="5833468" y="51676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1" name="Oval 690"/>
            <p:cNvSpPr/>
            <p:nvPr/>
          </p:nvSpPr>
          <p:spPr bwMode="auto">
            <a:xfrm rot="16200000" flipH="1">
              <a:off x="5725570" y="69429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2" name="Oval 691"/>
            <p:cNvSpPr/>
            <p:nvPr/>
          </p:nvSpPr>
          <p:spPr bwMode="auto">
            <a:xfrm rot="16200000" flipH="1">
              <a:off x="6154918" y="69245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3" name="Oval 692"/>
            <p:cNvSpPr/>
            <p:nvPr/>
          </p:nvSpPr>
          <p:spPr bwMode="auto">
            <a:xfrm rot="16200000" flipH="1">
              <a:off x="5509845" y="6431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4" name="Oval 693"/>
            <p:cNvSpPr/>
            <p:nvPr/>
          </p:nvSpPr>
          <p:spPr bwMode="auto">
            <a:xfrm rot="16200000" flipH="1">
              <a:off x="5865181" y="680135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5" name="Oval 694"/>
            <p:cNvSpPr/>
            <p:nvPr/>
          </p:nvSpPr>
          <p:spPr bwMode="auto">
            <a:xfrm rot="16200000" flipH="1">
              <a:off x="5954014" y="58771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6" name="Oval 695"/>
            <p:cNvSpPr/>
            <p:nvPr/>
          </p:nvSpPr>
          <p:spPr bwMode="auto">
            <a:xfrm rot="5400000" flipH="1">
              <a:off x="5204554" y="59804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7" name="Oval 696"/>
            <p:cNvSpPr/>
            <p:nvPr/>
          </p:nvSpPr>
          <p:spPr bwMode="auto">
            <a:xfrm rot="5400000" flipH="1">
              <a:off x="5817142" y="5674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8" name="Oval 697"/>
            <p:cNvSpPr/>
            <p:nvPr/>
          </p:nvSpPr>
          <p:spPr bwMode="auto">
            <a:xfrm rot="5400000" flipH="1">
              <a:off x="5461806" y="53048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9" name="Oval 698"/>
            <p:cNvSpPr/>
            <p:nvPr/>
          </p:nvSpPr>
          <p:spPr bwMode="auto">
            <a:xfrm rot="5400000" flipH="1">
              <a:off x="5372973" y="62291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0" name="Oval 699"/>
            <p:cNvSpPr/>
            <p:nvPr/>
          </p:nvSpPr>
          <p:spPr bwMode="auto">
            <a:xfrm rot="5400000" flipH="1">
              <a:off x="5549293" y="55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1" name="Oval 700"/>
            <p:cNvSpPr/>
            <p:nvPr/>
          </p:nvSpPr>
          <p:spPr bwMode="auto">
            <a:xfrm rot="5400000" flipH="1">
              <a:off x="5743869" y="527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2" name="Oval 701"/>
            <p:cNvSpPr/>
            <p:nvPr/>
          </p:nvSpPr>
          <p:spPr bwMode="auto">
            <a:xfrm rot="5400000" flipH="1">
              <a:off x="5210865" y="518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3" name="Oval 702"/>
            <p:cNvSpPr/>
            <p:nvPr/>
          </p:nvSpPr>
          <p:spPr bwMode="auto">
            <a:xfrm rot="5400000" flipH="1">
              <a:off x="5210865" y="50438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4" name="Oval 703"/>
            <p:cNvSpPr/>
            <p:nvPr/>
          </p:nvSpPr>
          <p:spPr bwMode="auto">
            <a:xfrm rot="5400000" flipH="1">
              <a:off x="5179906" y="51200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5" name="Oval 704"/>
            <p:cNvSpPr/>
            <p:nvPr/>
          </p:nvSpPr>
          <p:spPr bwMode="auto">
            <a:xfrm rot="5400000" flipH="1">
              <a:off x="5460459" y="54281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6" name="Oval 705"/>
            <p:cNvSpPr/>
            <p:nvPr/>
          </p:nvSpPr>
          <p:spPr bwMode="auto">
            <a:xfrm rot="10800000" flipH="1">
              <a:off x="6089850" y="619082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7" name="Oval 706"/>
            <p:cNvSpPr/>
            <p:nvPr/>
          </p:nvSpPr>
          <p:spPr bwMode="auto">
            <a:xfrm rot="10800000" flipH="1">
              <a:off x="6064292" y="52514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8" name="Oval 707"/>
            <p:cNvSpPr/>
            <p:nvPr/>
          </p:nvSpPr>
          <p:spPr bwMode="auto">
            <a:xfrm rot="10800000" flipH="1">
              <a:off x="6303321" y="54470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9" name="Oval 708"/>
            <p:cNvSpPr/>
            <p:nvPr/>
          </p:nvSpPr>
          <p:spPr bwMode="auto">
            <a:xfrm rot="10800000" flipH="1">
              <a:off x="6441957" y="58524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0" name="Oval 709"/>
            <p:cNvSpPr/>
            <p:nvPr/>
          </p:nvSpPr>
          <p:spPr bwMode="auto">
            <a:xfrm rot="10800000" flipH="1">
              <a:off x="6257108" y="63981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1" name="Oval 710"/>
            <p:cNvSpPr/>
            <p:nvPr/>
          </p:nvSpPr>
          <p:spPr bwMode="auto">
            <a:xfrm rot="10800000" flipH="1">
              <a:off x="6395746" y="68034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2" name="Oval 711"/>
            <p:cNvSpPr/>
            <p:nvPr/>
          </p:nvSpPr>
          <p:spPr bwMode="auto">
            <a:xfrm rot="10800000" flipH="1">
              <a:off x="6228486" y="55528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3" name="Oval 712"/>
            <p:cNvSpPr/>
            <p:nvPr/>
          </p:nvSpPr>
          <p:spPr bwMode="auto">
            <a:xfrm rot="10800000" flipH="1">
              <a:off x="6598187" y="5197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4" name="Oval 713"/>
            <p:cNvSpPr/>
            <p:nvPr/>
          </p:nvSpPr>
          <p:spPr bwMode="auto">
            <a:xfrm rot="10800000" flipH="1">
              <a:off x="6952484" y="67021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5" name="Oval 714"/>
            <p:cNvSpPr/>
            <p:nvPr/>
          </p:nvSpPr>
          <p:spPr bwMode="auto">
            <a:xfrm rot="10800000" flipH="1">
              <a:off x="6734640" y="68686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6" name="Oval 715"/>
            <p:cNvSpPr/>
            <p:nvPr/>
          </p:nvSpPr>
          <p:spPr bwMode="auto">
            <a:xfrm rot="10800000" flipH="1">
              <a:off x="6811660" y="57608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7" name="Oval 716"/>
            <p:cNvSpPr/>
            <p:nvPr/>
          </p:nvSpPr>
          <p:spPr bwMode="auto">
            <a:xfrm rot="10800000" flipH="1">
              <a:off x="6950298" y="61661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8" name="Oval 717"/>
            <p:cNvSpPr/>
            <p:nvPr/>
          </p:nvSpPr>
          <p:spPr bwMode="auto">
            <a:xfrm rot="10800000" flipH="1">
              <a:off x="6026045" y="60773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9" name="Oval 718"/>
            <p:cNvSpPr/>
            <p:nvPr/>
          </p:nvSpPr>
          <p:spPr bwMode="auto">
            <a:xfrm rot="10800000" flipH="1">
              <a:off x="5997425" y="56522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0" name="Oval 719"/>
            <p:cNvSpPr/>
            <p:nvPr/>
          </p:nvSpPr>
          <p:spPr bwMode="auto">
            <a:xfrm rot="10800000" flipH="1">
              <a:off x="6136061" y="60575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1" name="Oval 720"/>
            <p:cNvSpPr/>
            <p:nvPr/>
          </p:nvSpPr>
          <p:spPr bwMode="auto">
            <a:xfrm rot="10800000" flipH="1">
              <a:off x="6690612" y="53376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2" name="Oval 721"/>
            <p:cNvSpPr/>
            <p:nvPr/>
          </p:nvSpPr>
          <p:spPr bwMode="auto">
            <a:xfrm rot="10800000" flipH="1">
              <a:off x="6110504" y="51182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3" name="Oval 722"/>
            <p:cNvSpPr/>
            <p:nvPr/>
          </p:nvSpPr>
          <p:spPr bwMode="auto">
            <a:xfrm rot="10800000" flipH="1">
              <a:off x="6349533" y="53138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4" name="Oval 723"/>
            <p:cNvSpPr/>
            <p:nvPr/>
          </p:nvSpPr>
          <p:spPr bwMode="auto">
            <a:xfrm rot="10800000" flipH="1">
              <a:off x="6488172" y="57191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5" name="Oval 724"/>
            <p:cNvSpPr/>
            <p:nvPr/>
          </p:nvSpPr>
          <p:spPr bwMode="auto">
            <a:xfrm rot="10800000" flipH="1">
              <a:off x="6272516" y="68020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6" name="Oval 725"/>
            <p:cNvSpPr/>
            <p:nvPr/>
          </p:nvSpPr>
          <p:spPr bwMode="auto">
            <a:xfrm rot="10800000" flipH="1">
              <a:off x="6503577" y="60414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7" name="Oval 726"/>
            <p:cNvSpPr/>
            <p:nvPr/>
          </p:nvSpPr>
          <p:spPr bwMode="auto">
            <a:xfrm rot="10800000" flipH="1">
              <a:off x="6642216" y="6446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nvGrpSpPr>
            <p:cNvPr id="476" name="Group 150"/>
            <p:cNvGrpSpPr>
              <a:grpSpLocks/>
            </p:cNvGrpSpPr>
            <p:nvPr/>
          </p:nvGrpSpPr>
          <p:grpSpPr bwMode="auto">
            <a:xfrm>
              <a:off x="5792984" y="-472693"/>
              <a:ext cx="669874" cy="635857"/>
              <a:chOff x="309562" y="1823503"/>
              <a:chExt cx="1219201" cy="1157288"/>
            </a:xfrm>
            <a:solidFill>
              <a:srgbClr val="008000"/>
            </a:solidFill>
          </p:grpSpPr>
          <p:sp>
            <p:nvSpPr>
              <p:cNvPr id="477" name="Oval 476"/>
              <p:cNvSpPr/>
              <p:nvPr/>
            </p:nvSpPr>
            <p:spPr bwMode="auto">
              <a:xfrm>
                <a:off x="709612" y="20886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9" name="Oval 478"/>
              <p:cNvSpPr/>
              <p:nvPr/>
            </p:nvSpPr>
            <p:spPr bwMode="auto">
              <a:xfrm>
                <a:off x="696912" y="25108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2" name="Oval 531"/>
              <p:cNvSpPr/>
              <p:nvPr/>
            </p:nvSpPr>
            <p:spPr bwMode="auto">
              <a:xfrm>
                <a:off x="415925" y="23061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3" name="Oval 532"/>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4" name="Oval 533"/>
              <p:cNvSpPr/>
              <p:nvPr/>
            </p:nvSpPr>
            <p:spPr bwMode="auto">
              <a:xfrm>
                <a:off x="879475" y="1823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9" name="Oval 678"/>
              <p:cNvSpPr/>
              <p:nvPr/>
            </p:nvSpPr>
            <p:spPr bwMode="auto">
              <a:xfrm>
                <a:off x="471487" y="20219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8" name="Oval 727"/>
              <p:cNvSpPr/>
              <p:nvPr/>
            </p:nvSpPr>
            <p:spPr bwMode="auto">
              <a:xfrm>
                <a:off x="1014413" y="20060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9" name="Oval 728"/>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0" name="Oval 729"/>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1" name="Oval 730"/>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2" name="Oval 731"/>
              <p:cNvSpPr/>
              <p:nvPr/>
            </p:nvSpPr>
            <p:spPr bwMode="auto">
              <a:xfrm flipV="1">
                <a:off x="1196976" y="24283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3" name="Oval 732"/>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4" name="Oval 733"/>
              <p:cNvSpPr/>
              <p:nvPr/>
            </p:nvSpPr>
            <p:spPr bwMode="auto">
              <a:xfrm>
                <a:off x="403225"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5" name="Oval 734"/>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7" name="Oval 736"/>
              <p:cNvSpPr/>
              <p:nvPr/>
            </p:nvSpPr>
            <p:spPr bwMode="auto">
              <a:xfrm>
                <a:off x="603250" y="22219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8" name="Oval 737"/>
              <p:cNvSpPr/>
              <p:nvPr/>
            </p:nvSpPr>
            <p:spPr bwMode="auto">
              <a:xfrm>
                <a:off x="590550" y="2644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9" name="Oval 738"/>
              <p:cNvSpPr/>
              <p:nvPr/>
            </p:nvSpPr>
            <p:spPr bwMode="auto">
              <a:xfrm>
                <a:off x="309562" y="24394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0" name="Oval 739"/>
              <p:cNvSpPr/>
              <p:nvPr/>
            </p:nvSpPr>
            <p:spPr bwMode="auto">
              <a:xfrm>
                <a:off x="908050" y="25267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9" name="Oval 748"/>
              <p:cNvSpPr/>
              <p:nvPr/>
            </p:nvSpPr>
            <p:spPr bwMode="auto">
              <a:xfrm>
                <a:off x="773112" y="1956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0" name="Oval 749"/>
              <p:cNvSpPr/>
              <p:nvPr/>
            </p:nvSpPr>
            <p:spPr bwMode="auto">
              <a:xfrm>
                <a:off x="365125" y="2155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1" name="Oval 750"/>
              <p:cNvSpPr/>
              <p:nvPr/>
            </p:nvSpPr>
            <p:spPr bwMode="auto">
              <a:xfrm>
                <a:off x="908050"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2" name="Oval 751"/>
              <p:cNvSpPr/>
              <p:nvPr/>
            </p:nvSpPr>
            <p:spPr bwMode="auto">
              <a:xfrm>
                <a:off x="906462" y="1958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3" name="Oval 752"/>
              <p:cNvSpPr/>
              <p:nvPr/>
            </p:nvSpPr>
            <p:spPr bwMode="auto">
              <a:xfrm>
                <a:off x="893762" y="23807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4" name="Oval 753"/>
              <p:cNvSpPr/>
              <p:nvPr/>
            </p:nvSpPr>
            <p:spPr bwMode="auto">
              <a:xfrm>
                <a:off x="612775" y="21759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5" name="Oval 754"/>
              <p:cNvSpPr/>
              <p:nvPr/>
            </p:nvSpPr>
            <p:spPr bwMode="auto">
              <a:xfrm>
                <a:off x="1211263" y="2263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6" name="Oval 755"/>
              <p:cNvSpPr/>
              <p:nvPr/>
            </p:nvSpPr>
            <p:spPr bwMode="auto">
              <a:xfrm>
                <a:off x="650875" y="18711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7" name="Oval 756"/>
              <p:cNvSpPr/>
              <p:nvPr/>
            </p:nvSpPr>
            <p:spPr bwMode="auto">
              <a:xfrm>
                <a:off x="447675" y="1856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8" name="Oval 757"/>
              <p:cNvSpPr/>
              <p:nvPr/>
            </p:nvSpPr>
            <p:spPr bwMode="auto">
              <a:xfrm>
                <a:off x="1149351" y="19886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9" name="Oval 758"/>
              <p:cNvSpPr/>
              <p:nvPr/>
            </p:nvSpPr>
            <p:spPr bwMode="auto">
              <a:xfrm>
                <a:off x="531812" y="2356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0" name="Oval 759"/>
              <p:cNvSpPr/>
              <p:nvPr/>
            </p:nvSpPr>
            <p:spPr bwMode="auto">
              <a:xfrm>
                <a:off x="801687" y="2593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1" name="Oval 760"/>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2" name="Oval 761"/>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3" name="Oval 762"/>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4" name="Oval 763"/>
              <p:cNvSpPr/>
              <p:nvPr/>
            </p:nvSpPr>
            <p:spPr bwMode="auto">
              <a:xfrm>
                <a:off x="1166813" y="2545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5" name="Oval 764"/>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6" name="Oval 765"/>
              <p:cNvSpPr/>
              <p:nvPr/>
            </p:nvSpPr>
            <p:spPr bwMode="auto">
              <a:xfrm>
                <a:off x="623887" y="21743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7" name="Oval 766"/>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8" name="Oval 767"/>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9" name="Oval 768"/>
              <p:cNvSpPr/>
              <p:nvPr/>
            </p:nvSpPr>
            <p:spPr bwMode="auto">
              <a:xfrm>
                <a:off x="1001713" y="2815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0" name="Oval 769"/>
              <p:cNvSpPr/>
              <p:nvPr/>
            </p:nvSpPr>
            <p:spPr bwMode="auto">
              <a:xfrm>
                <a:off x="720725" y="2610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1" name="Oval 770"/>
              <p:cNvSpPr/>
              <p:nvPr/>
            </p:nvSpPr>
            <p:spPr bwMode="auto">
              <a:xfrm flipV="1">
                <a:off x="1349376" y="25807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2" name="Oval 771"/>
              <p:cNvSpPr/>
              <p:nvPr/>
            </p:nvSpPr>
            <p:spPr bwMode="auto">
              <a:xfrm>
                <a:off x="1184276" y="2128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3" name="Oval 772"/>
              <p:cNvSpPr/>
              <p:nvPr/>
            </p:nvSpPr>
            <p:spPr bwMode="auto">
              <a:xfrm>
                <a:off x="555625"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4" name="Oval 773"/>
              <p:cNvSpPr/>
              <p:nvPr/>
            </p:nvSpPr>
            <p:spPr bwMode="auto">
              <a:xfrm>
                <a:off x="1319213" y="23108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5" name="Oval 774"/>
              <p:cNvSpPr/>
              <p:nvPr/>
            </p:nvSpPr>
            <p:spPr bwMode="auto">
              <a:xfrm>
                <a:off x="755650" y="23743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6" name="Oval 775"/>
              <p:cNvSpPr/>
              <p:nvPr/>
            </p:nvSpPr>
            <p:spPr bwMode="auto">
              <a:xfrm>
                <a:off x="742950" y="2796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7" name="Oval 776"/>
              <p:cNvSpPr/>
              <p:nvPr/>
            </p:nvSpPr>
            <p:spPr bwMode="auto">
              <a:xfrm>
                <a:off x="461962" y="2591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8" name="Oval 777"/>
              <p:cNvSpPr/>
              <p:nvPr/>
            </p:nvSpPr>
            <p:spPr bwMode="auto">
              <a:xfrm>
                <a:off x="1060451" y="26791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9" name="Oval 778"/>
              <p:cNvSpPr/>
              <p:nvPr/>
            </p:nvSpPr>
            <p:spPr bwMode="auto">
              <a:xfrm>
                <a:off x="925513" y="21092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0" name="Oval 779"/>
              <p:cNvSpPr/>
              <p:nvPr/>
            </p:nvSpPr>
            <p:spPr bwMode="auto">
              <a:xfrm>
                <a:off x="517525" y="2307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1" name="Oval 780"/>
              <p:cNvSpPr/>
              <p:nvPr/>
            </p:nvSpPr>
            <p:spPr bwMode="auto">
              <a:xfrm>
                <a:off x="1060451"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2" name="Oval 781"/>
              <p:cNvSpPr/>
              <p:nvPr/>
            </p:nvSpPr>
            <p:spPr bwMode="auto">
              <a:xfrm>
                <a:off x="1058863" y="2110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3" name="Oval 782"/>
              <p:cNvSpPr/>
              <p:nvPr/>
            </p:nvSpPr>
            <p:spPr bwMode="auto">
              <a:xfrm>
                <a:off x="1046163" y="25331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4" name="Oval 783"/>
              <p:cNvSpPr/>
              <p:nvPr/>
            </p:nvSpPr>
            <p:spPr bwMode="auto">
              <a:xfrm>
                <a:off x="765175" y="23283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5" name="Oval 784"/>
              <p:cNvSpPr/>
              <p:nvPr/>
            </p:nvSpPr>
            <p:spPr bwMode="auto">
              <a:xfrm>
                <a:off x="1363663" y="2415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6" name="Oval 785"/>
              <p:cNvSpPr/>
              <p:nvPr/>
            </p:nvSpPr>
            <p:spPr bwMode="auto">
              <a:xfrm>
                <a:off x="803275" y="20235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7" name="Oval 786"/>
              <p:cNvSpPr/>
              <p:nvPr/>
            </p:nvSpPr>
            <p:spPr bwMode="auto">
              <a:xfrm>
                <a:off x="600075" y="2009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8" name="Oval 787"/>
              <p:cNvSpPr/>
              <p:nvPr/>
            </p:nvSpPr>
            <p:spPr bwMode="auto">
              <a:xfrm>
                <a:off x="1301751" y="21410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9" name="Oval 788"/>
              <p:cNvSpPr/>
              <p:nvPr/>
            </p:nvSpPr>
            <p:spPr bwMode="auto">
              <a:xfrm>
                <a:off x="684212" y="2509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90" name="Oval 789"/>
              <p:cNvSpPr/>
              <p:nvPr/>
            </p:nvSpPr>
            <p:spPr bwMode="auto">
              <a:xfrm>
                <a:off x="954088" y="2745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sp>
        <p:nvSpPr>
          <p:cNvPr id="205" name="TextBox 204"/>
          <p:cNvSpPr txBox="1"/>
          <p:nvPr/>
        </p:nvSpPr>
        <p:spPr>
          <a:xfrm>
            <a:off x="-2828333" y="-1913287"/>
            <a:ext cx="91440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prstTxWarp prst="textNoShape">
              <a:avLst/>
            </a:prstTxWarp>
            <a:spAutoFit/>
          </a:bodyPr>
          <a:lstStyle/>
          <a:p>
            <a:endParaRPr lang="en-US" sz="800" dirty="0"/>
          </a:p>
          <a:p>
            <a:r>
              <a:rPr lang="en-US" sz="2800" dirty="0"/>
              <a:t>        Step 1: I used a several simplifying </a:t>
            </a:r>
          </a:p>
          <a:p>
            <a:r>
              <a:rPr lang="en-US" sz="2800" dirty="0"/>
              <a:t>                     assumptions in the model</a:t>
            </a:r>
          </a:p>
        </p:txBody>
      </p:sp>
      <p:sp>
        <p:nvSpPr>
          <p:cNvPr id="794" name="Oval 793"/>
          <p:cNvSpPr/>
          <p:nvPr/>
        </p:nvSpPr>
        <p:spPr>
          <a:xfrm rot="10800000">
            <a:off x="8674787" y="3440842"/>
            <a:ext cx="152400" cy="323751"/>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95" name="Oval 794"/>
          <p:cNvSpPr/>
          <p:nvPr/>
        </p:nvSpPr>
        <p:spPr>
          <a:xfrm rot="10800000">
            <a:off x="8680965" y="3985932"/>
            <a:ext cx="146223" cy="310629"/>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6" name="Chord 795"/>
          <p:cNvSpPr/>
          <p:nvPr/>
        </p:nvSpPr>
        <p:spPr>
          <a:xfrm rot="10800000" flipH="1">
            <a:off x="8601527" y="3982389"/>
            <a:ext cx="301852" cy="313163"/>
          </a:xfrm>
          <a:prstGeom prst="chord">
            <a:avLst>
              <a:gd name="adj1" fmla="val 5329845"/>
              <a:gd name="adj2" fmla="val 16017771"/>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1" name="Oval 790"/>
          <p:cNvSpPr/>
          <p:nvPr/>
        </p:nvSpPr>
        <p:spPr>
          <a:xfrm>
            <a:off x="2375232" y="4869874"/>
            <a:ext cx="91771" cy="917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92" name="Group 1137"/>
          <p:cNvGrpSpPr/>
          <p:nvPr/>
        </p:nvGrpSpPr>
        <p:grpSpPr>
          <a:xfrm>
            <a:off x="2434500" y="4631471"/>
            <a:ext cx="655485" cy="274486"/>
            <a:chOff x="914400" y="3611714"/>
            <a:chExt cx="655485" cy="274486"/>
          </a:xfrm>
        </p:grpSpPr>
        <p:cxnSp>
          <p:nvCxnSpPr>
            <p:cNvPr id="797" name="Straight Connector 796"/>
            <p:cNvCxnSpPr/>
            <p:nvPr/>
          </p:nvCxnSpPr>
          <p:spPr>
            <a:xfrm flipV="1">
              <a:off x="914400" y="3657600"/>
              <a:ext cx="609600" cy="228600"/>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798" name="Oval 797"/>
            <p:cNvSpPr/>
            <p:nvPr/>
          </p:nvSpPr>
          <p:spPr>
            <a:xfrm>
              <a:off x="1478114" y="3611714"/>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99" name="Group 1138"/>
          <p:cNvGrpSpPr/>
          <p:nvPr/>
        </p:nvGrpSpPr>
        <p:grpSpPr>
          <a:xfrm>
            <a:off x="3089985" y="4624358"/>
            <a:ext cx="631495" cy="91771"/>
            <a:chOff x="1569885" y="3604600"/>
            <a:chExt cx="631495" cy="91771"/>
          </a:xfrm>
        </p:grpSpPr>
        <p:cxnSp>
          <p:nvCxnSpPr>
            <p:cNvPr id="800" name="Straight Connector 799"/>
            <p:cNvCxnSpPr>
              <a:stCxn id="798" idx="6"/>
              <a:endCxn id="801" idx="2"/>
            </p:cNvCxnSpPr>
            <p:nvPr/>
          </p:nvCxnSpPr>
          <p:spPr>
            <a:xfrm flipV="1">
              <a:off x="1569885" y="3650486"/>
              <a:ext cx="539724" cy="7114"/>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1" name="Oval 800"/>
            <p:cNvSpPr/>
            <p:nvPr/>
          </p:nvSpPr>
          <p:spPr>
            <a:xfrm>
              <a:off x="2109609" y="3604600"/>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05" name="Group 804"/>
          <p:cNvGrpSpPr/>
          <p:nvPr/>
        </p:nvGrpSpPr>
        <p:grpSpPr>
          <a:xfrm>
            <a:off x="4263300" y="4857071"/>
            <a:ext cx="655485" cy="91771"/>
            <a:chOff x="2743200" y="3837313"/>
            <a:chExt cx="655485" cy="91771"/>
          </a:xfrm>
        </p:grpSpPr>
        <p:cxnSp>
          <p:nvCxnSpPr>
            <p:cNvPr id="806" name="Straight Connector 805"/>
            <p:cNvCxnSpPr/>
            <p:nvPr/>
          </p:nvCxnSpPr>
          <p:spPr>
            <a:xfrm flipV="1">
              <a:off x="2743200" y="3886200"/>
              <a:ext cx="609600" cy="42884"/>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7" name="Oval 806"/>
            <p:cNvSpPr/>
            <p:nvPr/>
          </p:nvSpPr>
          <p:spPr>
            <a:xfrm>
              <a:off x="3306914" y="3837313"/>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02" name="Group 801"/>
          <p:cNvGrpSpPr/>
          <p:nvPr/>
        </p:nvGrpSpPr>
        <p:grpSpPr>
          <a:xfrm>
            <a:off x="3721479" y="4670244"/>
            <a:ext cx="618020" cy="321883"/>
            <a:chOff x="2201380" y="3650486"/>
            <a:chExt cx="618020" cy="321883"/>
          </a:xfrm>
        </p:grpSpPr>
        <p:cxnSp>
          <p:nvCxnSpPr>
            <p:cNvPr id="803" name="Straight Connector 802"/>
            <p:cNvCxnSpPr>
              <a:stCxn id="801" idx="6"/>
            </p:cNvCxnSpPr>
            <p:nvPr/>
          </p:nvCxnSpPr>
          <p:spPr>
            <a:xfrm>
              <a:off x="2201380" y="3650486"/>
              <a:ext cx="555260" cy="242445"/>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4" name="Oval 803"/>
            <p:cNvSpPr/>
            <p:nvPr/>
          </p:nvSpPr>
          <p:spPr>
            <a:xfrm>
              <a:off x="2727629" y="3880598"/>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808" name="TextBox 807"/>
          <p:cNvSpPr txBox="1"/>
          <p:nvPr/>
        </p:nvSpPr>
        <p:spPr>
          <a:xfrm>
            <a:off x="2514601" y="4991764"/>
            <a:ext cx="2492313" cy="584776"/>
          </a:xfrm>
          <a:prstGeom prst="rect">
            <a:avLst/>
          </a:prstGeom>
          <a:noFill/>
        </p:spPr>
        <p:txBody>
          <a:bodyPr wrap="square" rtlCol="0">
            <a:spAutoFit/>
          </a:bodyPr>
          <a:lstStyle/>
          <a:p>
            <a:r>
              <a:rPr lang="en-US" sz="3200" dirty="0">
                <a:solidFill>
                  <a:schemeClr val="accent2"/>
                </a:solidFill>
              </a:rPr>
              <a:t>Median Filter</a:t>
            </a:r>
          </a:p>
        </p:txBody>
      </p:sp>
      <p:sp>
        <p:nvSpPr>
          <p:cNvPr id="809" name="TextBox 808"/>
          <p:cNvSpPr txBox="1"/>
          <p:nvPr/>
        </p:nvSpPr>
        <p:spPr>
          <a:xfrm>
            <a:off x="1524000" y="-4275"/>
            <a:ext cx="9144000" cy="646331"/>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spAutoFit/>
          </a:bodyPr>
          <a:lstStyle/>
          <a:p>
            <a:pPr algn="ctr"/>
            <a:endParaRPr lang="en-US" sz="800" dirty="0"/>
          </a:p>
          <a:p>
            <a:pPr algn="ctr"/>
            <a:r>
              <a:rPr lang="en-US" sz="2800" dirty="0"/>
              <a:t>Large particles cause “spikes”</a:t>
            </a:r>
          </a:p>
        </p:txBody>
      </p:sp>
      <p:sp>
        <p:nvSpPr>
          <p:cNvPr id="810" name="TextBox 809">
            <a:extLst>
              <a:ext uri="{FF2B5EF4-FFF2-40B4-BE49-F238E27FC236}">
                <a16:creationId xmlns="" xmlns:a16="http://schemas.microsoft.com/office/drawing/2014/main" id="{4F1E9258-906F-174B-9510-A7063CE4B2EF}"/>
              </a:ext>
            </a:extLst>
          </p:cNvPr>
          <p:cNvSpPr txBox="1"/>
          <p:nvPr/>
        </p:nvSpPr>
        <p:spPr>
          <a:xfrm rot="16200000">
            <a:off x="-707395" y="3090419"/>
            <a:ext cx="5062899" cy="1015663"/>
          </a:xfrm>
          <a:prstGeom prst="rect">
            <a:avLst/>
          </a:prstGeom>
          <a:noFill/>
        </p:spPr>
        <p:txBody>
          <a:bodyPr wrap="square" rtlCol="0">
            <a:spAutoFit/>
          </a:bodyPr>
          <a:lstStyle/>
          <a:p>
            <a:pPr algn="ctr"/>
            <a:r>
              <a:rPr lang="en-US" sz="3000" dirty="0"/>
              <a:t>Chlorophyll fluorescence or </a:t>
            </a:r>
            <a:r>
              <a:rPr lang="en-US" sz="3000" dirty="0" smtClean="0"/>
              <a:t>backscatter</a:t>
            </a:r>
            <a:endParaRPr lang="en-US" sz="3000" dirty="0"/>
          </a:p>
        </p:txBody>
      </p:sp>
      <p:sp>
        <p:nvSpPr>
          <p:cNvPr id="811" name="Slide Number Placeholder 2"/>
          <p:cNvSpPr>
            <a:spLocks noGrp="1"/>
          </p:cNvSpPr>
          <p:nvPr>
            <p:ph type="sldNum" sz="quarter" idx="12"/>
          </p:nvPr>
        </p:nvSpPr>
        <p:spPr>
          <a:xfrm>
            <a:off x="8610600" y="6356350"/>
            <a:ext cx="2743200" cy="365125"/>
          </a:xfrm>
        </p:spPr>
        <p:txBody>
          <a:bodyPr/>
          <a:lstStyle/>
          <a:p>
            <a:r>
              <a:rPr lang="en-US" dirty="0" smtClean="0"/>
              <a:t>Credit: Nathan Briggs</a:t>
            </a:r>
            <a:endParaRPr lang="en-US" dirty="0"/>
          </a:p>
        </p:txBody>
      </p:sp>
    </p:spTree>
    <p:extLst>
      <p:ext uri="{BB962C8B-B14F-4D97-AF65-F5344CB8AC3E}">
        <p14:creationId xmlns:p14="http://schemas.microsoft.com/office/powerpoint/2010/main" val="2878029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52765" y="2691928"/>
            <a:ext cx="1239864" cy="2237707"/>
          </a:xfrm>
          <a:custGeom>
            <a:avLst/>
            <a:gdLst>
              <a:gd name="connsiteX0" fmla="*/ 619932 w 1239864"/>
              <a:gd name="connsiteY0" fmla="*/ 0 h 2196967"/>
              <a:gd name="connsiteX1" fmla="*/ 1239864 w 1239864"/>
              <a:gd name="connsiteY1" fmla="*/ 2196967 h 2196967"/>
              <a:gd name="connsiteX2" fmla="*/ 637988 w 1239864"/>
              <a:gd name="connsiteY2" fmla="*/ 1938146 h 2196967"/>
              <a:gd name="connsiteX3" fmla="*/ 0 w 1239864"/>
              <a:gd name="connsiteY3" fmla="*/ 1944165 h 2196967"/>
              <a:gd name="connsiteX4" fmla="*/ 619932 w 1239864"/>
              <a:gd name="connsiteY4" fmla="*/ 0 h 2196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64" h="2196967">
                <a:moveTo>
                  <a:pt x="619932" y="0"/>
                </a:moveTo>
                <a:lnTo>
                  <a:pt x="1239864" y="2196967"/>
                </a:lnTo>
                <a:lnTo>
                  <a:pt x="637988" y="1938146"/>
                </a:lnTo>
                <a:lnTo>
                  <a:pt x="0" y="1944165"/>
                </a:lnTo>
                <a:lnTo>
                  <a:pt x="619932" y="0"/>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Freeform 2"/>
          <p:cNvSpPr/>
          <p:nvPr/>
        </p:nvSpPr>
        <p:spPr>
          <a:xfrm>
            <a:off x="2438401" y="4670814"/>
            <a:ext cx="2485747" cy="1426525"/>
          </a:xfrm>
          <a:custGeom>
            <a:avLst/>
            <a:gdLst>
              <a:gd name="connsiteX0" fmla="*/ 6018 w 2485747"/>
              <a:gd name="connsiteY0" fmla="*/ 246783 h 1426525"/>
              <a:gd name="connsiteX1" fmla="*/ 0 w 2485747"/>
              <a:gd name="connsiteY1" fmla="*/ 1426525 h 1426525"/>
              <a:gd name="connsiteX2" fmla="*/ 2485747 w 2485747"/>
              <a:gd name="connsiteY2" fmla="*/ 1426525 h 1426525"/>
              <a:gd name="connsiteX3" fmla="*/ 2479728 w 2485747"/>
              <a:gd name="connsiteY3" fmla="*/ 234745 h 1426525"/>
              <a:gd name="connsiteX4" fmla="*/ 1889890 w 2485747"/>
              <a:gd name="connsiteY4" fmla="*/ 270859 h 1426525"/>
              <a:gd name="connsiteX5" fmla="*/ 1275977 w 2485747"/>
              <a:gd name="connsiteY5" fmla="*/ 0 h 1426525"/>
              <a:gd name="connsiteX6" fmla="*/ 644007 w 2485747"/>
              <a:gd name="connsiteY6" fmla="*/ 6019 h 1426525"/>
              <a:gd name="connsiteX7" fmla="*/ 6018 w 2485747"/>
              <a:gd name="connsiteY7" fmla="*/ 246783 h 14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5747" h="1426525">
                <a:moveTo>
                  <a:pt x="6018" y="246783"/>
                </a:moveTo>
                <a:lnTo>
                  <a:pt x="0" y="1426525"/>
                </a:lnTo>
                <a:lnTo>
                  <a:pt x="2485747" y="1426525"/>
                </a:lnTo>
                <a:cubicBezTo>
                  <a:pt x="2483741" y="1029265"/>
                  <a:pt x="2481734" y="632005"/>
                  <a:pt x="2479728" y="234745"/>
                </a:cubicBezTo>
                <a:lnTo>
                  <a:pt x="1889890" y="270859"/>
                </a:lnTo>
                <a:lnTo>
                  <a:pt x="1275977" y="0"/>
                </a:lnTo>
                <a:lnTo>
                  <a:pt x="644007" y="6019"/>
                </a:lnTo>
                <a:lnTo>
                  <a:pt x="6018" y="246783"/>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93" name="Can 792"/>
          <p:cNvSpPr/>
          <p:nvPr/>
        </p:nvSpPr>
        <p:spPr>
          <a:xfrm rot="16200000">
            <a:off x="8415022" y="3215859"/>
            <a:ext cx="1357208" cy="1285555"/>
          </a:xfrm>
          <a:prstGeom prst="can">
            <a:avLst>
              <a:gd name="adj"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5" name="Isosceles Triangle 254"/>
          <p:cNvSpPr/>
          <p:nvPr/>
        </p:nvSpPr>
        <p:spPr bwMode="auto">
          <a:xfrm rot="5400000" flipH="1">
            <a:off x="6565279" y="2969142"/>
            <a:ext cx="2320203" cy="2330755"/>
          </a:xfrm>
          <a:prstGeom prst="triangle">
            <a:avLst/>
          </a:prstGeom>
          <a:gradFill>
            <a:gsLst>
              <a:gs pos="0">
                <a:schemeClr val="accent1">
                  <a:lumMod val="60000"/>
                  <a:lumOff val="40000"/>
                </a:schemeClr>
              </a:gs>
              <a:gs pos="100000">
                <a:schemeClr val="accent1">
                  <a:lumMod val="20000"/>
                  <a:lumOff val="80000"/>
                </a:schemeClr>
              </a:gs>
            </a:gsLst>
            <a:lin ang="5400000" scaled="0"/>
          </a:gradFill>
          <a:ln>
            <a:noFill/>
          </a:ln>
          <a:effectLst/>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dirty="0">
              <a:solidFill>
                <a:srgbClr val="000000"/>
              </a:solidFill>
              <a:ea typeface="ＭＳ Ｐゴシック" pitchFamily="-108" charset="-128"/>
              <a:cs typeface="ＭＳ Ｐゴシック" pitchFamily="-108" charset="-128"/>
            </a:endParaRPr>
          </a:p>
        </p:txBody>
      </p:sp>
      <p:sp>
        <p:nvSpPr>
          <p:cNvPr id="478" name="Left Arrow 477"/>
          <p:cNvSpPr/>
          <p:nvPr/>
        </p:nvSpPr>
        <p:spPr>
          <a:xfrm rot="10800000" flipH="1">
            <a:off x="5606077" y="3634859"/>
            <a:ext cx="709590" cy="505589"/>
          </a:xfrm>
          <a:prstGeom prst="lef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5" name="Group 238"/>
          <p:cNvGrpSpPr/>
          <p:nvPr/>
        </p:nvGrpSpPr>
        <p:grpSpPr>
          <a:xfrm>
            <a:off x="2230339" y="1991285"/>
            <a:ext cx="3392672" cy="4774701"/>
            <a:chOff x="5113867" y="1259126"/>
            <a:chExt cx="3632204" cy="4774701"/>
          </a:xfrm>
        </p:grpSpPr>
        <p:cxnSp>
          <p:nvCxnSpPr>
            <p:cNvPr id="480" name="Straight Connector 479"/>
            <p:cNvCxnSpPr/>
            <p:nvPr/>
          </p:nvCxnSpPr>
          <p:spPr>
            <a:xfrm rot="10800000">
              <a:off x="5113867" y="5371351"/>
              <a:ext cx="3632204"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rot="5400000">
              <a:off x="3059023" y="3313971"/>
              <a:ext cx="4111277" cy="158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82" name="TextBox 481"/>
            <p:cNvSpPr txBox="1"/>
            <p:nvPr/>
          </p:nvSpPr>
          <p:spPr>
            <a:xfrm>
              <a:off x="6397157" y="5449051"/>
              <a:ext cx="1217657" cy="584776"/>
            </a:xfrm>
            <a:prstGeom prst="rect">
              <a:avLst/>
            </a:prstGeom>
            <a:noFill/>
          </p:spPr>
          <p:txBody>
            <a:bodyPr wrap="square" rtlCol="0">
              <a:spAutoFit/>
            </a:bodyPr>
            <a:lstStyle/>
            <a:p>
              <a:r>
                <a:rPr lang="en-US" sz="3200" dirty="0"/>
                <a:t>Time</a:t>
              </a:r>
            </a:p>
          </p:txBody>
        </p:sp>
      </p:grpSp>
      <p:sp>
        <p:nvSpPr>
          <p:cNvPr id="736" name="Oval 735"/>
          <p:cNvSpPr/>
          <p:nvPr/>
        </p:nvSpPr>
        <p:spPr>
          <a:xfrm>
            <a:off x="2375232" y="4873617"/>
            <a:ext cx="91771" cy="917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6" name="Group 1137"/>
          <p:cNvGrpSpPr/>
          <p:nvPr/>
        </p:nvGrpSpPr>
        <p:grpSpPr>
          <a:xfrm>
            <a:off x="2434500" y="4635214"/>
            <a:ext cx="655485" cy="274486"/>
            <a:chOff x="914400" y="3611714"/>
            <a:chExt cx="655485" cy="274486"/>
          </a:xfrm>
        </p:grpSpPr>
        <p:cxnSp>
          <p:nvCxnSpPr>
            <p:cNvPr id="741" name="Straight Connector 740"/>
            <p:cNvCxnSpPr/>
            <p:nvPr/>
          </p:nvCxnSpPr>
          <p:spPr>
            <a:xfrm flipV="1">
              <a:off x="914400" y="3657600"/>
              <a:ext cx="609600" cy="228600"/>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5" name="Oval 744"/>
            <p:cNvSpPr/>
            <p:nvPr/>
          </p:nvSpPr>
          <p:spPr>
            <a:xfrm>
              <a:off x="1478114" y="3611714"/>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7" name="Group 1138"/>
          <p:cNvGrpSpPr/>
          <p:nvPr/>
        </p:nvGrpSpPr>
        <p:grpSpPr>
          <a:xfrm>
            <a:off x="3065995" y="2691927"/>
            <a:ext cx="655485" cy="1917274"/>
            <a:chOff x="1545895" y="1668427"/>
            <a:chExt cx="655485" cy="1917274"/>
          </a:xfrm>
        </p:grpSpPr>
        <p:cxnSp>
          <p:nvCxnSpPr>
            <p:cNvPr id="742" name="Straight Connector 741"/>
            <p:cNvCxnSpPr/>
            <p:nvPr/>
          </p:nvCxnSpPr>
          <p:spPr>
            <a:xfrm flipV="1">
              <a:off x="1545895" y="1760488"/>
              <a:ext cx="577154" cy="1825213"/>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6" name="Oval 745"/>
            <p:cNvSpPr/>
            <p:nvPr/>
          </p:nvSpPr>
          <p:spPr>
            <a:xfrm>
              <a:off x="2109609" y="1668427"/>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896" name="Group 895"/>
          <p:cNvGrpSpPr/>
          <p:nvPr/>
        </p:nvGrpSpPr>
        <p:grpSpPr>
          <a:xfrm>
            <a:off x="3699585" y="2736273"/>
            <a:ext cx="639915" cy="2259596"/>
            <a:chOff x="2179485" y="1712773"/>
            <a:chExt cx="639915" cy="2259596"/>
          </a:xfrm>
        </p:grpSpPr>
        <p:cxnSp>
          <p:nvCxnSpPr>
            <p:cNvPr id="743" name="Straight Connector 742"/>
            <p:cNvCxnSpPr/>
            <p:nvPr/>
          </p:nvCxnSpPr>
          <p:spPr>
            <a:xfrm>
              <a:off x="2179485" y="1712773"/>
              <a:ext cx="577155" cy="2180158"/>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7" name="Oval 746"/>
            <p:cNvSpPr/>
            <p:nvPr/>
          </p:nvSpPr>
          <p:spPr>
            <a:xfrm>
              <a:off x="2727629" y="3880598"/>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089" name="Group 1088"/>
          <p:cNvGrpSpPr/>
          <p:nvPr/>
        </p:nvGrpSpPr>
        <p:grpSpPr>
          <a:xfrm>
            <a:off x="4263300" y="4860814"/>
            <a:ext cx="655485" cy="91771"/>
            <a:chOff x="2743200" y="3837313"/>
            <a:chExt cx="655485" cy="91771"/>
          </a:xfrm>
        </p:grpSpPr>
        <p:cxnSp>
          <p:nvCxnSpPr>
            <p:cNvPr id="744" name="Straight Connector 743"/>
            <p:cNvCxnSpPr/>
            <p:nvPr/>
          </p:nvCxnSpPr>
          <p:spPr>
            <a:xfrm flipV="1">
              <a:off x="2743200" y="3886200"/>
              <a:ext cx="609600" cy="42884"/>
            </a:xfrm>
            <a:prstGeom prst="line">
              <a:avLst/>
            </a:prstGeom>
            <a:ln/>
          </p:spPr>
          <p:style>
            <a:lnRef idx="2">
              <a:schemeClr val="accent3">
                <a:shade val="50000"/>
              </a:schemeClr>
            </a:lnRef>
            <a:fillRef idx="1">
              <a:schemeClr val="accent3"/>
            </a:fillRef>
            <a:effectRef idx="0">
              <a:schemeClr val="accent3"/>
            </a:effectRef>
            <a:fontRef idx="minor">
              <a:schemeClr val="lt1"/>
            </a:fontRef>
          </p:style>
        </p:cxnSp>
        <p:sp>
          <p:nvSpPr>
            <p:cNvPr id="748" name="Oval 747"/>
            <p:cNvSpPr/>
            <p:nvPr/>
          </p:nvSpPr>
          <p:spPr>
            <a:xfrm>
              <a:off x="3306914" y="3837313"/>
              <a:ext cx="91771" cy="91771"/>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2" name="Group 1"/>
          <p:cNvGrpSpPr/>
          <p:nvPr/>
        </p:nvGrpSpPr>
        <p:grpSpPr>
          <a:xfrm>
            <a:off x="6565660" y="-170457"/>
            <a:ext cx="2098888" cy="14217932"/>
            <a:chOff x="5046663" y="-7184385"/>
            <a:chExt cx="2098888" cy="14217932"/>
          </a:xfrm>
        </p:grpSpPr>
        <p:sp>
          <p:nvSpPr>
            <p:cNvPr id="262" name="Oval 261"/>
            <p:cNvSpPr/>
            <p:nvPr/>
          </p:nvSpPr>
          <p:spPr bwMode="auto">
            <a:xfrm flipH="1">
              <a:off x="6127565" y="-14958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68" name="Oval 267"/>
            <p:cNvSpPr/>
            <p:nvPr/>
          </p:nvSpPr>
          <p:spPr bwMode="auto">
            <a:xfrm flipH="1">
              <a:off x="5821670" y="-21084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5" name="Oval 274"/>
            <p:cNvSpPr/>
            <p:nvPr/>
          </p:nvSpPr>
          <p:spPr bwMode="auto">
            <a:xfrm flipH="1">
              <a:off x="5590606" y="-13477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6" name="Oval 275"/>
            <p:cNvSpPr/>
            <p:nvPr/>
          </p:nvSpPr>
          <p:spPr bwMode="auto">
            <a:xfrm flipH="1">
              <a:off x="5451968" y="-17530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7" name="Oval 276"/>
            <p:cNvSpPr/>
            <p:nvPr/>
          </p:nvSpPr>
          <p:spPr bwMode="auto">
            <a:xfrm flipH="1">
              <a:off x="6376221" y="-16642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278" name="Oval 277"/>
            <p:cNvSpPr/>
            <p:nvPr/>
          </p:nvSpPr>
          <p:spPr bwMode="auto">
            <a:xfrm flipH="1">
              <a:off x="5683032" y="-13667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3" name="Oval 322"/>
            <p:cNvSpPr/>
            <p:nvPr/>
          </p:nvSpPr>
          <p:spPr bwMode="auto">
            <a:xfrm flipH="1">
              <a:off x="5066046" y="-20147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4" name="Oval 323"/>
            <p:cNvSpPr/>
            <p:nvPr/>
          </p:nvSpPr>
          <p:spPr bwMode="auto">
            <a:xfrm flipH="1">
              <a:off x="5683030" y="-1840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29" name="Oval 328"/>
            <p:cNvSpPr/>
            <p:nvPr/>
          </p:nvSpPr>
          <p:spPr bwMode="auto">
            <a:xfrm flipH="1">
              <a:off x="5423348" y="-2035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34" name="Oval 333"/>
            <p:cNvSpPr/>
            <p:nvPr/>
          </p:nvSpPr>
          <p:spPr bwMode="auto">
            <a:xfrm flipH="1">
              <a:off x="5330920" y="-15021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2" name="Oval 341"/>
            <p:cNvSpPr/>
            <p:nvPr/>
          </p:nvSpPr>
          <p:spPr bwMode="auto">
            <a:xfrm flipH="1">
              <a:off x="6839189" y="-14281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3" name="Oval 342"/>
            <p:cNvSpPr/>
            <p:nvPr/>
          </p:nvSpPr>
          <p:spPr bwMode="auto">
            <a:xfrm flipH="1">
              <a:off x="5063936" y="-1536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4" name="Oval 343"/>
            <p:cNvSpPr/>
            <p:nvPr/>
          </p:nvSpPr>
          <p:spPr bwMode="auto">
            <a:xfrm flipH="1">
              <a:off x="5082269" y="-11066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5" name="Oval 344"/>
            <p:cNvSpPr/>
            <p:nvPr/>
          </p:nvSpPr>
          <p:spPr bwMode="auto">
            <a:xfrm flipH="1">
              <a:off x="5575204" y="-1751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6" name="Oval 345"/>
            <p:cNvSpPr/>
            <p:nvPr/>
          </p:nvSpPr>
          <p:spPr bwMode="auto">
            <a:xfrm flipH="1">
              <a:off x="5205502" y="-1396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7" name="Oval 346"/>
            <p:cNvSpPr/>
            <p:nvPr/>
          </p:nvSpPr>
          <p:spPr bwMode="auto">
            <a:xfrm flipH="1">
              <a:off x="6129752" y="-13075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8" name="Oval 347"/>
            <p:cNvSpPr/>
            <p:nvPr/>
          </p:nvSpPr>
          <p:spPr bwMode="auto">
            <a:xfrm rot="10800000" flipH="1">
              <a:off x="6026387" y="-20570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49" name="Oval 348"/>
            <p:cNvSpPr/>
            <p:nvPr/>
          </p:nvSpPr>
          <p:spPr bwMode="auto">
            <a:xfrm rot="10800000" flipH="1">
              <a:off x="6257451" y="-2817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0" name="Oval 349"/>
            <p:cNvSpPr/>
            <p:nvPr/>
          </p:nvSpPr>
          <p:spPr bwMode="auto">
            <a:xfrm rot="10800000" flipH="1">
              <a:off x="6396089" y="-24123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1" name="Oval 350"/>
            <p:cNvSpPr/>
            <p:nvPr/>
          </p:nvSpPr>
          <p:spPr bwMode="auto">
            <a:xfrm rot="10800000" flipH="1">
              <a:off x="5471837" y="-25011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2" name="Oval 351"/>
            <p:cNvSpPr/>
            <p:nvPr/>
          </p:nvSpPr>
          <p:spPr bwMode="auto">
            <a:xfrm rot="10800000" flipH="1">
              <a:off x="5564262" y="-3034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3" name="Oval 352"/>
            <p:cNvSpPr/>
            <p:nvPr/>
          </p:nvSpPr>
          <p:spPr bwMode="auto">
            <a:xfrm rot="10800000" flipH="1">
              <a:off x="6950637" y="-313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4" name="Oval 353"/>
            <p:cNvSpPr/>
            <p:nvPr/>
          </p:nvSpPr>
          <p:spPr bwMode="auto">
            <a:xfrm rot="10800000" flipH="1">
              <a:off x="6396089" y="-35764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5" name="Oval 354"/>
            <p:cNvSpPr/>
            <p:nvPr/>
          </p:nvSpPr>
          <p:spPr bwMode="auto">
            <a:xfrm rot="10800000" flipH="1">
              <a:off x="6378497" y="-23954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6" name="Oval 355"/>
            <p:cNvSpPr/>
            <p:nvPr/>
          </p:nvSpPr>
          <p:spPr bwMode="auto">
            <a:xfrm rot="10800000" flipH="1">
              <a:off x="6609560" y="-315609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7" name="Oval 356"/>
            <p:cNvSpPr/>
            <p:nvPr/>
          </p:nvSpPr>
          <p:spPr bwMode="auto">
            <a:xfrm rot="10800000" flipH="1">
              <a:off x="6748196" y="-27507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8" name="Oval 357"/>
            <p:cNvSpPr/>
            <p:nvPr/>
          </p:nvSpPr>
          <p:spPr bwMode="auto">
            <a:xfrm rot="10800000" flipH="1">
              <a:off x="5823946" y="-28396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59" name="Oval 358"/>
            <p:cNvSpPr/>
            <p:nvPr/>
          </p:nvSpPr>
          <p:spPr bwMode="auto">
            <a:xfrm rot="10800000" flipH="1">
              <a:off x="5916372" y="-33726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0" name="Oval 359"/>
            <p:cNvSpPr/>
            <p:nvPr/>
          </p:nvSpPr>
          <p:spPr bwMode="auto">
            <a:xfrm rot="10800000" flipH="1">
              <a:off x="6748196" y="-39148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1" name="Oval 360"/>
            <p:cNvSpPr/>
            <p:nvPr/>
          </p:nvSpPr>
          <p:spPr bwMode="auto">
            <a:xfrm rot="10800000" flipH="1">
              <a:off x="6332283" y="-14444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2" name="Oval 361"/>
            <p:cNvSpPr/>
            <p:nvPr/>
          </p:nvSpPr>
          <p:spPr bwMode="auto">
            <a:xfrm rot="10800000" flipH="1">
              <a:off x="6563346" y="-2205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3" name="Oval 362"/>
            <p:cNvSpPr/>
            <p:nvPr/>
          </p:nvSpPr>
          <p:spPr bwMode="auto">
            <a:xfrm rot="10800000" flipH="1">
              <a:off x="6701984" y="-17997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4" name="Oval 363"/>
            <p:cNvSpPr/>
            <p:nvPr/>
          </p:nvSpPr>
          <p:spPr bwMode="auto">
            <a:xfrm rot="10800000" flipH="1">
              <a:off x="5777732" y="-18886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5" name="Oval 364"/>
            <p:cNvSpPr/>
            <p:nvPr/>
          </p:nvSpPr>
          <p:spPr bwMode="auto">
            <a:xfrm rot="10800000" flipH="1">
              <a:off x="5870160" y="-24216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6" name="Oval 365"/>
            <p:cNvSpPr/>
            <p:nvPr/>
          </p:nvSpPr>
          <p:spPr bwMode="auto">
            <a:xfrm rot="10800000" flipH="1">
              <a:off x="6701984" y="-2963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7" name="Oval 366"/>
            <p:cNvSpPr/>
            <p:nvPr/>
          </p:nvSpPr>
          <p:spPr bwMode="auto">
            <a:xfrm rot="10800000" flipH="1">
              <a:off x="5053736" y="-3020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8" name="Oval 367"/>
            <p:cNvSpPr/>
            <p:nvPr/>
          </p:nvSpPr>
          <p:spPr bwMode="auto">
            <a:xfrm rot="10800000" flipH="1">
              <a:off x="5192374" y="-2615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69" name="Oval 368"/>
            <p:cNvSpPr/>
            <p:nvPr/>
          </p:nvSpPr>
          <p:spPr bwMode="auto">
            <a:xfrm rot="10800000" flipH="1">
              <a:off x="5746922" y="-33353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0" name="Oval 369"/>
            <p:cNvSpPr/>
            <p:nvPr/>
          </p:nvSpPr>
          <p:spPr bwMode="auto">
            <a:xfrm rot="10800000" flipH="1">
              <a:off x="5977986" y="-40959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1" name="Oval 370"/>
            <p:cNvSpPr/>
            <p:nvPr/>
          </p:nvSpPr>
          <p:spPr bwMode="auto">
            <a:xfrm rot="10800000" flipH="1">
              <a:off x="6116624" y="-3690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2" name="Oval 371"/>
            <p:cNvSpPr/>
            <p:nvPr/>
          </p:nvSpPr>
          <p:spPr bwMode="auto">
            <a:xfrm rot="10800000" flipH="1">
              <a:off x="5192374" y="-37795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3" name="Oval 372"/>
            <p:cNvSpPr/>
            <p:nvPr/>
          </p:nvSpPr>
          <p:spPr bwMode="auto">
            <a:xfrm rot="10800000" flipH="1">
              <a:off x="6470920" y="-2186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4" name="Oval 373"/>
            <p:cNvSpPr/>
            <p:nvPr/>
          </p:nvSpPr>
          <p:spPr bwMode="auto">
            <a:xfrm rot="10800000" flipH="1">
              <a:off x="6534724" y="-30503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5" name="Oval 374"/>
            <p:cNvSpPr/>
            <p:nvPr/>
          </p:nvSpPr>
          <p:spPr bwMode="auto">
            <a:xfrm rot="10800000" flipH="1">
              <a:off x="6765788" y="-38109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6" name="Oval 375"/>
            <p:cNvSpPr/>
            <p:nvPr/>
          </p:nvSpPr>
          <p:spPr bwMode="auto">
            <a:xfrm rot="10800000" flipH="1">
              <a:off x="6904426" y="-3405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7" name="Oval 376"/>
            <p:cNvSpPr/>
            <p:nvPr/>
          </p:nvSpPr>
          <p:spPr bwMode="auto">
            <a:xfrm rot="10800000" flipH="1">
              <a:off x="5980173" y="-3494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8" name="Oval 377"/>
            <p:cNvSpPr/>
            <p:nvPr/>
          </p:nvSpPr>
          <p:spPr bwMode="auto">
            <a:xfrm rot="10800000" flipH="1">
              <a:off x="6072601" y="-4027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79" name="Oval 378"/>
            <p:cNvSpPr/>
            <p:nvPr/>
          </p:nvSpPr>
          <p:spPr bwMode="auto">
            <a:xfrm rot="10800000" flipH="1">
              <a:off x="6904426" y="-45697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0" name="Oval 379"/>
            <p:cNvSpPr/>
            <p:nvPr/>
          </p:nvSpPr>
          <p:spPr bwMode="auto">
            <a:xfrm rot="10800000" flipH="1">
              <a:off x="6470923" y="-1712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1" name="Oval 380"/>
            <p:cNvSpPr/>
            <p:nvPr/>
          </p:nvSpPr>
          <p:spPr bwMode="auto">
            <a:xfrm rot="10800000" flipH="1">
              <a:off x="6730604" y="-15177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2" name="Oval 381"/>
            <p:cNvSpPr/>
            <p:nvPr/>
          </p:nvSpPr>
          <p:spPr bwMode="auto">
            <a:xfrm rot="10800000" flipH="1">
              <a:off x="6006366"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3" name="Oval 382"/>
            <p:cNvSpPr/>
            <p:nvPr/>
          </p:nvSpPr>
          <p:spPr bwMode="auto">
            <a:xfrm rot="10800000" flipH="1">
              <a:off x="5314763" y="-21247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4" name="Oval 383"/>
            <p:cNvSpPr/>
            <p:nvPr/>
          </p:nvSpPr>
          <p:spPr bwMode="auto">
            <a:xfrm rot="10800000" flipH="1">
              <a:off x="5545827" y="-28853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5" name="Oval 384"/>
            <p:cNvSpPr/>
            <p:nvPr/>
          </p:nvSpPr>
          <p:spPr bwMode="auto">
            <a:xfrm rot="10800000" flipH="1">
              <a:off x="5684464" y="-24800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6" name="Oval 385"/>
            <p:cNvSpPr/>
            <p:nvPr/>
          </p:nvSpPr>
          <p:spPr bwMode="auto">
            <a:xfrm rot="10800000" flipH="1">
              <a:off x="6239013" y="-32000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7" name="Oval 386"/>
            <p:cNvSpPr/>
            <p:nvPr/>
          </p:nvSpPr>
          <p:spPr bwMode="auto">
            <a:xfrm rot="10800000" flipH="1">
              <a:off x="6470077" y="-39606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8" name="Oval 387"/>
            <p:cNvSpPr/>
            <p:nvPr/>
          </p:nvSpPr>
          <p:spPr bwMode="auto">
            <a:xfrm rot="10800000" flipH="1">
              <a:off x="6608714" y="-3555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89" name="Oval 388"/>
            <p:cNvSpPr/>
            <p:nvPr/>
          </p:nvSpPr>
          <p:spPr bwMode="auto">
            <a:xfrm rot="10800000" flipH="1">
              <a:off x="5684464" y="-3644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0" name="Oval 389"/>
            <p:cNvSpPr/>
            <p:nvPr/>
          </p:nvSpPr>
          <p:spPr bwMode="auto">
            <a:xfrm rot="10800000" flipH="1">
              <a:off x="6146345" y="-635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1" name="Oval 390"/>
            <p:cNvSpPr/>
            <p:nvPr/>
          </p:nvSpPr>
          <p:spPr bwMode="auto">
            <a:xfrm rot="10800000" flipH="1">
              <a:off x="5666872" y="-2463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2" name="Oval 391"/>
            <p:cNvSpPr/>
            <p:nvPr/>
          </p:nvSpPr>
          <p:spPr bwMode="auto">
            <a:xfrm rot="10800000" flipH="1">
              <a:off x="5897936" y="-32238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3" name="Oval 392"/>
            <p:cNvSpPr/>
            <p:nvPr/>
          </p:nvSpPr>
          <p:spPr bwMode="auto">
            <a:xfrm rot="10800000" flipH="1">
              <a:off x="6036571" y="-28185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4" name="Oval 393"/>
            <p:cNvSpPr/>
            <p:nvPr/>
          </p:nvSpPr>
          <p:spPr bwMode="auto">
            <a:xfrm rot="10800000" flipH="1">
              <a:off x="5112321" y="-29073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5" name="Oval 394"/>
            <p:cNvSpPr/>
            <p:nvPr/>
          </p:nvSpPr>
          <p:spPr bwMode="auto">
            <a:xfrm rot="10800000" flipH="1">
              <a:off x="5204747" y="-34403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6" name="Oval 395"/>
            <p:cNvSpPr/>
            <p:nvPr/>
          </p:nvSpPr>
          <p:spPr bwMode="auto">
            <a:xfrm rot="10800000" flipH="1">
              <a:off x="6591122" y="-35384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7" name="Oval 396"/>
            <p:cNvSpPr/>
            <p:nvPr/>
          </p:nvSpPr>
          <p:spPr bwMode="auto">
            <a:xfrm rot="10800000" flipH="1">
              <a:off x="6822186" y="-42990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8" name="Oval 397"/>
            <p:cNvSpPr/>
            <p:nvPr/>
          </p:nvSpPr>
          <p:spPr bwMode="auto">
            <a:xfrm rot="10800000" flipH="1">
              <a:off x="6960821" y="-38937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399" name="Oval 398"/>
            <p:cNvSpPr/>
            <p:nvPr/>
          </p:nvSpPr>
          <p:spPr bwMode="auto">
            <a:xfrm rot="10800000" flipH="1">
              <a:off x="6036571" y="-3982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0" name="Oval 399"/>
            <p:cNvSpPr/>
            <p:nvPr/>
          </p:nvSpPr>
          <p:spPr bwMode="auto">
            <a:xfrm rot="10800000" flipH="1">
              <a:off x="6075590" y="-1374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1" name="Oval 400"/>
            <p:cNvSpPr/>
            <p:nvPr/>
          </p:nvSpPr>
          <p:spPr bwMode="auto">
            <a:xfrm rot="10800000" flipH="1">
              <a:off x="6332283" y="-252584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2" name="Oval 401"/>
            <p:cNvSpPr/>
            <p:nvPr/>
          </p:nvSpPr>
          <p:spPr bwMode="auto">
            <a:xfrm rot="10800000" flipH="1">
              <a:off x="6424709" y="-30588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3" name="Oval 402"/>
            <p:cNvSpPr/>
            <p:nvPr/>
          </p:nvSpPr>
          <p:spPr bwMode="auto">
            <a:xfrm rot="10800000" flipH="1">
              <a:off x="6996849" y="-3265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4" name="Oval 403"/>
            <p:cNvSpPr/>
            <p:nvPr/>
          </p:nvSpPr>
          <p:spPr bwMode="auto">
            <a:xfrm rot="10800000" flipH="1">
              <a:off x="6442298" y="-37097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5" name="Oval 404"/>
            <p:cNvSpPr/>
            <p:nvPr/>
          </p:nvSpPr>
          <p:spPr bwMode="auto">
            <a:xfrm rot="10800000" flipH="1">
              <a:off x="6534724" y="-42427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6" name="Oval 405"/>
            <p:cNvSpPr/>
            <p:nvPr/>
          </p:nvSpPr>
          <p:spPr bwMode="auto">
            <a:xfrm rot="10800000" flipH="1">
              <a:off x="6794408" y="-404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7" name="Oval 406"/>
            <p:cNvSpPr/>
            <p:nvPr/>
          </p:nvSpPr>
          <p:spPr bwMode="auto">
            <a:xfrm rot="10800000" flipH="1">
              <a:off x="6886834" y="-45811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8" name="Oval 407"/>
            <p:cNvSpPr/>
            <p:nvPr/>
          </p:nvSpPr>
          <p:spPr bwMode="auto">
            <a:xfrm rot="10800000" flipH="1">
              <a:off x="6578749" y="-18011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09" name="Oval 408"/>
            <p:cNvSpPr/>
            <p:nvPr/>
          </p:nvSpPr>
          <p:spPr bwMode="auto">
            <a:xfrm rot="10800000" flipH="1">
              <a:off x="6809812" y="-25617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0" name="Oval 409"/>
            <p:cNvSpPr/>
            <p:nvPr/>
          </p:nvSpPr>
          <p:spPr bwMode="auto">
            <a:xfrm rot="10800000" flipH="1">
              <a:off x="6131784" y="-1693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1" name="Oval 410"/>
            <p:cNvSpPr/>
            <p:nvPr/>
          </p:nvSpPr>
          <p:spPr bwMode="auto">
            <a:xfrm rot="10800000" flipH="1">
              <a:off x="6024200" y="-22452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2" name="Oval 411"/>
            <p:cNvSpPr/>
            <p:nvPr/>
          </p:nvSpPr>
          <p:spPr bwMode="auto">
            <a:xfrm rot="10800000" flipH="1">
              <a:off x="6116626" y="-27782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3" name="Oval 412"/>
            <p:cNvSpPr/>
            <p:nvPr/>
          </p:nvSpPr>
          <p:spPr bwMode="auto">
            <a:xfrm rot="10800000" flipH="1">
              <a:off x="6948450" y="-3320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4" name="Oval 413"/>
            <p:cNvSpPr/>
            <p:nvPr/>
          </p:nvSpPr>
          <p:spPr bwMode="auto">
            <a:xfrm flipH="1">
              <a:off x="5907995" y="-55118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5" name="Oval 414"/>
            <p:cNvSpPr/>
            <p:nvPr/>
          </p:nvSpPr>
          <p:spPr bwMode="auto">
            <a:xfrm flipH="1">
              <a:off x="6601184" y="-5295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6" name="Oval 415"/>
            <p:cNvSpPr/>
            <p:nvPr/>
          </p:nvSpPr>
          <p:spPr bwMode="auto">
            <a:xfrm flipH="1">
              <a:off x="5214809" y="-51972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7" name="Oval 416"/>
            <p:cNvSpPr/>
            <p:nvPr/>
          </p:nvSpPr>
          <p:spPr bwMode="auto">
            <a:xfrm flipH="1">
              <a:off x="5769358" y="-47530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8" name="Oval 417"/>
            <p:cNvSpPr/>
            <p:nvPr/>
          </p:nvSpPr>
          <p:spPr bwMode="auto">
            <a:xfrm flipH="1">
              <a:off x="5555886" y="-517343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19" name="Oval 418"/>
            <p:cNvSpPr/>
            <p:nvPr/>
          </p:nvSpPr>
          <p:spPr bwMode="auto">
            <a:xfrm flipH="1">
              <a:off x="6341501" y="-5489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0" name="Oval 419"/>
            <p:cNvSpPr/>
            <p:nvPr/>
          </p:nvSpPr>
          <p:spPr bwMode="auto">
            <a:xfrm flipH="1">
              <a:off x="6249075" y="-49569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1" name="Oval 420"/>
            <p:cNvSpPr/>
            <p:nvPr/>
          </p:nvSpPr>
          <p:spPr bwMode="auto">
            <a:xfrm flipH="1">
              <a:off x="5417251" y="-4414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2" name="Oval 421"/>
            <p:cNvSpPr/>
            <p:nvPr/>
          </p:nvSpPr>
          <p:spPr bwMode="auto">
            <a:xfrm flipH="1">
              <a:off x="5463462" y="-53656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3" name="Oval 422"/>
            <p:cNvSpPr/>
            <p:nvPr/>
          </p:nvSpPr>
          <p:spPr bwMode="auto">
            <a:xfrm flipH="1">
              <a:off x="6418524" y="-49941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4" name="Oval 423"/>
            <p:cNvSpPr/>
            <p:nvPr/>
          </p:nvSpPr>
          <p:spPr bwMode="auto">
            <a:xfrm flipH="1">
              <a:off x="6187460" y="-42335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5" name="Oval 424"/>
            <p:cNvSpPr/>
            <p:nvPr/>
          </p:nvSpPr>
          <p:spPr bwMode="auto">
            <a:xfrm flipH="1">
              <a:off x="6048823" y="-46388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6" name="Oval 425"/>
            <p:cNvSpPr/>
            <p:nvPr/>
          </p:nvSpPr>
          <p:spPr bwMode="auto">
            <a:xfrm flipH="1">
              <a:off x="6973073" y="-45500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7" name="Oval 426"/>
            <p:cNvSpPr/>
            <p:nvPr/>
          </p:nvSpPr>
          <p:spPr bwMode="auto">
            <a:xfrm flipH="1">
              <a:off x="5630722" y="-5279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8" name="Oval 427"/>
            <p:cNvSpPr/>
            <p:nvPr/>
          </p:nvSpPr>
          <p:spPr bwMode="auto">
            <a:xfrm flipH="1">
              <a:off x="5399659" y="-45185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29" name="Oval 428"/>
            <p:cNvSpPr/>
            <p:nvPr/>
          </p:nvSpPr>
          <p:spPr bwMode="auto">
            <a:xfrm flipH="1">
              <a:off x="5261021" y="-49238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0" name="Oval 429"/>
            <p:cNvSpPr/>
            <p:nvPr/>
          </p:nvSpPr>
          <p:spPr bwMode="auto">
            <a:xfrm flipH="1">
              <a:off x="6185273" y="-48350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1" name="Oval 430"/>
            <p:cNvSpPr/>
            <p:nvPr/>
          </p:nvSpPr>
          <p:spPr bwMode="auto">
            <a:xfrm flipH="1">
              <a:off x="6092845" y="-43020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2" name="Oval 431"/>
            <p:cNvSpPr/>
            <p:nvPr/>
          </p:nvSpPr>
          <p:spPr bwMode="auto">
            <a:xfrm flipH="1">
              <a:off x="5261021" y="-37597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3" name="Oval 432"/>
            <p:cNvSpPr/>
            <p:nvPr/>
          </p:nvSpPr>
          <p:spPr bwMode="auto">
            <a:xfrm flipH="1">
              <a:off x="6619620" y="-54441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4" name="Oval 433"/>
            <p:cNvSpPr/>
            <p:nvPr/>
          </p:nvSpPr>
          <p:spPr bwMode="auto">
            <a:xfrm flipH="1">
              <a:off x="5926433" y="-51295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5" name="Oval 434"/>
            <p:cNvSpPr/>
            <p:nvPr/>
          </p:nvSpPr>
          <p:spPr bwMode="auto">
            <a:xfrm flipH="1">
              <a:off x="5695370" y="-436888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6" name="Oval 435"/>
            <p:cNvSpPr/>
            <p:nvPr/>
          </p:nvSpPr>
          <p:spPr bwMode="auto">
            <a:xfrm flipH="1">
              <a:off x="5556732" y="-4774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7" name="Oval 436"/>
            <p:cNvSpPr/>
            <p:nvPr/>
          </p:nvSpPr>
          <p:spPr bwMode="auto">
            <a:xfrm flipH="1">
              <a:off x="6480982" y="-46853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8" name="Oval 437"/>
            <p:cNvSpPr/>
            <p:nvPr/>
          </p:nvSpPr>
          <p:spPr bwMode="auto">
            <a:xfrm flipH="1">
              <a:off x="6267511" y="-51057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39" name="Oval 438"/>
            <p:cNvSpPr/>
            <p:nvPr/>
          </p:nvSpPr>
          <p:spPr bwMode="auto">
            <a:xfrm flipH="1">
              <a:off x="6128875" y="-55110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0" name="Oval 439"/>
            <p:cNvSpPr/>
            <p:nvPr/>
          </p:nvSpPr>
          <p:spPr bwMode="auto">
            <a:xfrm flipH="1">
              <a:off x="7053125" y="-5422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1" name="Oval 440"/>
            <p:cNvSpPr/>
            <p:nvPr/>
          </p:nvSpPr>
          <p:spPr bwMode="auto">
            <a:xfrm flipH="1">
              <a:off x="6960699" y="-4889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2" name="Oval 441"/>
            <p:cNvSpPr/>
            <p:nvPr/>
          </p:nvSpPr>
          <p:spPr bwMode="auto">
            <a:xfrm flipH="1">
              <a:off x="5574324" y="-47910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3" name="Oval 442"/>
            <p:cNvSpPr/>
            <p:nvPr/>
          </p:nvSpPr>
          <p:spPr bwMode="auto">
            <a:xfrm flipH="1">
              <a:off x="5343261" y="-403045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4" name="Oval 443"/>
            <p:cNvSpPr/>
            <p:nvPr/>
          </p:nvSpPr>
          <p:spPr bwMode="auto">
            <a:xfrm flipH="1">
              <a:off x="5204625" y="-4435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5" name="Oval 444"/>
            <p:cNvSpPr/>
            <p:nvPr/>
          </p:nvSpPr>
          <p:spPr bwMode="auto">
            <a:xfrm flipH="1">
              <a:off x="6128875" y="-4346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6" name="Oval 445"/>
            <p:cNvSpPr/>
            <p:nvPr/>
          </p:nvSpPr>
          <p:spPr bwMode="auto">
            <a:xfrm flipH="1">
              <a:off x="5047549" y="-548721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7" name="Oval 446"/>
            <p:cNvSpPr/>
            <p:nvPr/>
          </p:nvSpPr>
          <p:spPr bwMode="auto">
            <a:xfrm flipH="1">
              <a:off x="5740738" y="-5270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8" name="Oval 447"/>
            <p:cNvSpPr/>
            <p:nvPr/>
          </p:nvSpPr>
          <p:spPr bwMode="auto">
            <a:xfrm flipH="1">
              <a:off x="5168597" y="-50639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49" name="Oval 448"/>
            <p:cNvSpPr/>
            <p:nvPr/>
          </p:nvSpPr>
          <p:spPr bwMode="auto">
            <a:xfrm flipH="1">
              <a:off x="5723148" y="-46198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0" name="Oval 449"/>
            <p:cNvSpPr/>
            <p:nvPr/>
          </p:nvSpPr>
          <p:spPr bwMode="auto">
            <a:xfrm flipH="1">
              <a:off x="5630722" y="-4086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1" name="Oval 450"/>
            <p:cNvSpPr/>
            <p:nvPr/>
          </p:nvSpPr>
          <p:spPr bwMode="auto">
            <a:xfrm flipH="1">
              <a:off x="5371039" y="-42813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2" name="Oval 451"/>
            <p:cNvSpPr/>
            <p:nvPr/>
          </p:nvSpPr>
          <p:spPr bwMode="auto">
            <a:xfrm flipH="1">
              <a:off x="5278613" y="-37483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3" name="Oval 452"/>
            <p:cNvSpPr/>
            <p:nvPr/>
          </p:nvSpPr>
          <p:spPr bwMode="auto">
            <a:xfrm rot="16200000" flipH="1">
              <a:off x="5816024" y="-117173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4" name="Oval 453"/>
            <p:cNvSpPr/>
            <p:nvPr/>
          </p:nvSpPr>
          <p:spPr bwMode="auto">
            <a:xfrm rot="16200000" flipH="1">
              <a:off x="6755379" y="-11972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5" name="Oval 454"/>
            <p:cNvSpPr/>
            <p:nvPr/>
          </p:nvSpPr>
          <p:spPr bwMode="auto">
            <a:xfrm rot="16200000" flipH="1">
              <a:off x="6559757" y="-958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6" name="Oval 455"/>
            <p:cNvSpPr/>
            <p:nvPr/>
          </p:nvSpPr>
          <p:spPr bwMode="auto">
            <a:xfrm rot="16200000" flipH="1">
              <a:off x="6154452" y="-8196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7" name="Oval 456"/>
            <p:cNvSpPr/>
            <p:nvPr/>
          </p:nvSpPr>
          <p:spPr bwMode="auto">
            <a:xfrm rot="16200000" flipH="1">
              <a:off x="5608742" y="-10044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8" name="Oval 457"/>
            <p:cNvSpPr/>
            <p:nvPr/>
          </p:nvSpPr>
          <p:spPr bwMode="auto">
            <a:xfrm rot="16200000" flipH="1">
              <a:off x="5203437" y="-8658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59" name="Oval 458"/>
            <p:cNvSpPr/>
            <p:nvPr/>
          </p:nvSpPr>
          <p:spPr bwMode="auto">
            <a:xfrm rot="16200000" flipH="1">
              <a:off x="6454012" y="-10330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0" name="Oval 459"/>
            <p:cNvSpPr/>
            <p:nvPr/>
          </p:nvSpPr>
          <p:spPr bwMode="auto">
            <a:xfrm rot="16200000" flipH="1">
              <a:off x="6809348" y="-6633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1" name="Oval 460"/>
            <p:cNvSpPr/>
            <p:nvPr/>
          </p:nvSpPr>
          <p:spPr bwMode="auto">
            <a:xfrm rot="16200000" flipH="1">
              <a:off x="5304721" y="-30909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2" name="Oval 461"/>
            <p:cNvSpPr/>
            <p:nvPr/>
          </p:nvSpPr>
          <p:spPr bwMode="auto">
            <a:xfrm rot="16200000" flipH="1">
              <a:off x="5138180" y="-5269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3" name="Oval 462"/>
            <p:cNvSpPr/>
            <p:nvPr/>
          </p:nvSpPr>
          <p:spPr bwMode="auto">
            <a:xfrm rot="16200000" flipH="1">
              <a:off x="6245979" y="-449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4" name="Oval 463"/>
            <p:cNvSpPr/>
            <p:nvPr/>
          </p:nvSpPr>
          <p:spPr bwMode="auto">
            <a:xfrm rot="16200000" flipH="1">
              <a:off x="5840674" y="-311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5" name="Oval 464"/>
            <p:cNvSpPr/>
            <p:nvPr/>
          </p:nvSpPr>
          <p:spPr bwMode="auto">
            <a:xfrm rot="16200000" flipH="1">
              <a:off x="5929506" y="-12355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6" name="Oval 465"/>
            <p:cNvSpPr/>
            <p:nvPr/>
          </p:nvSpPr>
          <p:spPr bwMode="auto">
            <a:xfrm rot="16200000" flipH="1">
              <a:off x="6354578" y="-12641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7" name="Oval 466"/>
            <p:cNvSpPr/>
            <p:nvPr/>
          </p:nvSpPr>
          <p:spPr bwMode="auto">
            <a:xfrm rot="16200000" flipH="1">
              <a:off x="5949275" y="-11255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8" name="Oval 467"/>
            <p:cNvSpPr/>
            <p:nvPr/>
          </p:nvSpPr>
          <p:spPr bwMode="auto">
            <a:xfrm rot="16200000" flipH="1">
              <a:off x="6669200" y="-5709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69" name="Oval 468"/>
            <p:cNvSpPr/>
            <p:nvPr/>
          </p:nvSpPr>
          <p:spPr bwMode="auto">
            <a:xfrm rot="16200000" flipH="1">
              <a:off x="6888630" y="-1151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0" name="Oval 469"/>
            <p:cNvSpPr/>
            <p:nvPr/>
          </p:nvSpPr>
          <p:spPr bwMode="auto">
            <a:xfrm rot="16200000" flipH="1">
              <a:off x="6693005" y="-9120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1" name="Oval 470"/>
            <p:cNvSpPr/>
            <p:nvPr/>
          </p:nvSpPr>
          <p:spPr bwMode="auto">
            <a:xfrm rot="16200000" flipH="1">
              <a:off x="6287703" y="-77341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2" name="Oval 471"/>
            <p:cNvSpPr/>
            <p:nvPr/>
          </p:nvSpPr>
          <p:spPr bwMode="auto">
            <a:xfrm rot="16200000" flipH="1">
              <a:off x="5204785" y="-9890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3" name="Oval 472"/>
            <p:cNvSpPr/>
            <p:nvPr/>
          </p:nvSpPr>
          <p:spPr bwMode="auto">
            <a:xfrm rot="16200000" flipH="1">
              <a:off x="5965426" y="-7580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4" name="Oval 473"/>
            <p:cNvSpPr/>
            <p:nvPr/>
          </p:nvSpPr>
          <p:spPr bwMode="auto">
            <a:xfrm rot="16200000" flipH="1">
              <a:off x="5560120" y="-619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5" name="Oval 474"/>
            <p:cNvSpPr/>
            <p:nvPr/>
          </p:nvSpPr>
          <p:spPr bwMode="auto">
            <a:xfrm flipH="1">
              <a:off x="5216996" y="-50089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4" name="Oval 483"/>
            <p:cNvSpPr/>
            <p:nvPr/>
          </p:nvSpPr>
          <p:spPr bwMode="auto">
            <a:xfrm rot="5400000" flipH="1">
              <a:off x="6334036" y="-64783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5" name="Oval 484"/>
            <p:cNvSpPr/>
            <p:nvPr/>
          </p:nvSpPr>
          <p:spPr bwMode="auto">
            <a:xfrm rot="5400000" flipH="1">
              <a:off x="6946625" y="-67842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6" name="Oval 485"/>
            <p:cNvSpPr/>
            <p:nvPr/>
          </p:nvSpPr>
          <p:spPr bwMode="auto">
            <a:xfrm rot="5400000" flipH="1">
              <a:off x="5959988" y="-2240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7" name="Oval 486"/>
            <p:cNvSpPr/>
            <p:nvPr/>
          </p:nvSpPr>
          <p:spPr bwMode="auto">
            <a:xfrm rot="5400000" flipH="1">
              <a:off x="5853908" y="270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8" name="Oval 487"/>
            <p:cNvSpPr/>
            <p:nvPr/>
          </p:nvSpPr>
          <p:spPr bwMode="auto">
            <a:xfrm rot="5400000" flipH="1">
              <a:off x="6502455" y="-62297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89" name="Oval 488"/>
            <p:cNvSpPr/>
            <p:nvPr/>
          </p:nvSpPr>
          <p:spPr bwMode="auto">
            <a:xfrm rot="5400000" flipH="1">
              <a:off x="6204994" y="-692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0" name="Oval 489"/>
            <p:cNvSpPr/>
            <p:nvPr/>
          </p:nvSpPr>
          <p:spPr bwMode="auto">
            <a:xfrm rot="5400000" flipH="1">
              <a:off x="6115594" y="-3588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1" name="Oval 490"/>
            <p:cNvSpPr/>
            <p:nvPr/>
          </p:nvSpPr>
          <p:spPr bwMode="auto">
            <a:xfrm rot="5400000" flipH="1">
              <a:off x="6678776" y="-69229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2" name="Oval 491"/>
            <p:cNvSpPr/>
            <p:nvPr/>
          </p:nvSpPr>
          <p:spPr bwMode="auto">
            <a:xfrm rot="5400000" flipH="1">
              <a:off x="6873352" y="-71825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3" name="Oval 492"/>
            <p:cNvSpPr/>
            <p:nvPr/>
          </p:nvSpPr>
          <p:spPr bwMode="auto">
            <a:xfrm rot="5400000" flipH="1">
              <a:off x="5995627" y="-582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4" name="Oval 493"/>
            <p:cNvSpPr/>
            <p:nvPr/>
          </p:nvSpPr>
          <p:spPr bwMode="auto">
            <a:xfrm rot="5400000" flipH="1">
              <a:off x="6266317" y="-57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5" name="Oval 494"/>
            <p:cNvSpPr/>
            <p:nvPr/>
          </p:nvSpPr>
          <p:spPr bwMode="auto">
            <a:xfrm rot="5400000" flipH="1">
              <a:off x="6029495" y="-325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6" name="Oval 495"/>
            <p:cNvSpPr/>
            <p:nvPr/>
          </p:nvSpPr>
          <p:spPr bwMode="auto">
            <a:xfrm rot="5400000" flipH="1">
              <a:off x="6081786" y="-2713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7" name="Oval 496"/>
            <p:cNvSpPr/>
            <p:nvPr/>
          </p:nvSpPr>
          <p:spPr bwMode="auto">
            <a:xfrm rot="5400000" flipH="1">
              <a:off x="6589941" y="-70307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8" name="Oval 497"/>
            <p:cNvSpPr/>
            <p:nvPr/>
          </p:nvSpPr>
          <p:spPr bwMode="auto">
            <a:xfrm rot="5400000" flipH="1">
              <a:off x="5889884" y="-183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99" name="Oval 498"/>
            <p:cNvSpPr/>
            <p:nvPr/>
          </p:nvSpPr>
          <p:spPr bwMode="auto">
            <a:xfrm rot="5400000" flipH="1">
              <a:off x="6145771" y="-64761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0" name="Oval 499"/>
            <p:cNvSpPr/>
            <p:nvPr/>
          </p:nvSpPr>
          <p:spPr bwMode="auto">
            <a:xfrm rot="16200000" flipH="1">
              <a:off x="6895232" y="-65795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1" name="Oval 500"/>
            <p:cNvSpPr/>
            <p:nvPr/>
          </p:nvSpPr>
          <p:spPr bwMode="auto">
            <a:xfrm rot="16200000" flipH="1">
              <a:off x="6282643" y="-627365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2" name="Oval 501"/>
            <p:cNvSpPr/>
            <p:nvPr/>
          </p:nvSpPr>
          <p:spPr bwMode="auto">
            <a:xfrm rot="16200000" flipH="1">
              <a:off x="6637980" y="-59039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3" name="Oval 502"/>
            <p:cNvSpPr/>
            <p:nvPr/>
          </p:nvSpPr>
          <p:spPr bwMode="auto">
            <a:xfrm rot="16200000" flipH="1">
              <a:off x="6726813" y="-68282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4" name="Oval 503"/>
            <p:cNvSpPr/>
            <p:nvPr/>
          </p:nvSpPr>
          <p:spPr bwMode="auto">
            <a:xfrm rot="16200000" flipH="1">
              <a:off x="6550493" y="-61350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5" name="Oval 504"/>
            <p:cNvSpPr/>
            <p:nvPr/>
          </p:nvSpPr>
          <p:spPr bwMode="auto">
            <a:xfrm rot="16200000" flipH="1">
              <a:off x="6355916" y="-58753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6" name="Oval 505"/>
            <p:cNvSpPr/>
            <p:nvPr/>
          </p:nvSpPr>
          <p:spPr bwMode="auto">
            <a:xfrm rot="16200000" flipH="1">
              <a:off x="6888921" y="-57829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7" name="Oval 506"/>
            <p:cNvSpPr/>
            <p:nvPr/>
          </p:nvSpPr>
          <p:spPr bwMode="auto">
            <a:xfrm rot="16200000" flipH="1">
              <a:off x="6888921" y="-5642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8" name="Oval 507"/>
            <p:cNvSpPr/>
            <p:nvPr/>
          </p:nvSpPr>
          <p:spPr bwMode="auto">
            <a:xfrm rot="16200000" flipH="1">
              <a:off x="6919882" y="-5719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09" name="Oval 508"/>
            <p:cNvSpPr/>
            <p:nvPr/>
          </p:nvSpPr>
          <p:spPr bwMode="auto">
            <a:xfrm rot="16200000" flipH="1">
              <a:off x="6639329" y="-602719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0" name="Oval 509"/>
            <p:cNvSpPr/>
            <p:nvPr/>
          </p:nvSpPr>
          <p:spPr bwMode="auto">
            <a:xfrm flipH="1">
              <a:off x="6009937" y="-67899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1" name="Oval 510"/>
            <p:cNvSpPr/>
            <p:nvPr/>
          </p:nvSpPr>
          <p:spPr bwMode="auto">
            <a:xfrm flipH="1">
              <a:off x="6035495" y="-58505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2" name="Oval 511"/>
            <p:cNvSpPr/>
            <p:nvPr/>
          </p:nvSpPr>
          <p:spPr bwMode="auto">
            <a:xfrm flipH="1">
              <a:off x="5796466" y="-6046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3" name="Oval 512"/>
            <p:cNvSpPr/>
            <p:nvPr/>
          </p:nvSpPr>
          <p:spPr bwMode="auto">
            <a:xfrm flipH="1">
              <a:off x="5657830" y="-64514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4" name="Oval 513"/>
            <p:cNvSpPr/>
            <p:nvPr/>
          </p:nvSpPr>
          <p:spPr bwMode="auto">
            <a:xfrm flipH="1">
              <a:off x="5842679" y="-69971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5" name="Oval 514"/>
            <p:cNvSpPr/>
            <p:nvPr/>
          </p:nvSpPr>
          <p:spPr bwMode="auto">
            <a:xfrm flipH="1">
              <a:off x="5840960" y="-1501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6" name="Oval 515"/>
            <p:cNvSpPr/>
            <p:nvPr/>
          </p:nvSpPr>
          <p:spPr bwMode="auto">
            <a:xfrm flipH="1">
              <a:off x="5871301" y="-615192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7" name="Oval 516"/>
            <p:cNvSpPr/>
            <p:nvPr/>
          </p:nvSpPr>
          <p:spPr bwMode="auto">
            <a:xfrm flipH="1">
              <a:off x="5501599" y="-57965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8" name="Oval 517"/>
            <p:cNvSpPr/>
            <p:nvPr/>
          </p:nvSpPr>
          <p:spPr bwMode="auto">
            <a:xfrm flipH="1">
              <a:off x="5834739" y="-711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19" name="Oval 518"/>
            <p:cNvSpPr/>
            <p:nvPr/>
          </p:nvSpPr>
          <p:spPr bwMode="auto">
            <a:xfrm flipH="1">
              <a:off x="6052584" y="-2376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0" name="Oval 519"/>
            <p:cNvSpPr/>
            <p:nvPr/>
          </p:nvSpPr>
          <p:spPr bwMode="auto">
            <a:xfrm flipH="1">
              <a:off x="5288128" y="-63599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1" name="Oval 520"/>
            <p:cNvSpPr/>
            <p:nvPr/>
          </p:nvSpPr>
          <p:spPr bwMode="auto">
            <a:xfrm flipH="1">
              <a:off x="5149490" y="-67652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2" name="Oval 521"/>
            <p:cNvSpPr/>
            <p:nvPr/>
          </p:nvSpPr>
          <p:spPr bwMode="auto">
            <a:xfrm flipH="1">
              <a:off x="6073744" y="-667643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3" name="Oval 522"/>
            <p:cNvSpPr/>
            <p:nvPr/>
          </p:nvSpPr>
          <p:spPr bwMode="auto">
            <a:xfrm flipH="1">
              <a:off x="6102364" y="-62513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4" name="Oval 523"/>
            <p:cNvSpPr/>
            <p:nvPr/>
          </p:nvSpPr>
          <p:spPr bwMode="auto">
            <a:xfrm flipH="1">
              <a:off x="5963728" y="-66566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5" name="Oval 524"/>
            <p:cNvSpPr/>
            <p:nvPr/>
          </p:nvSpPr>
          <p:spPr bwMode="auto">
            <a:xfrm flipH="1">
              <a:off x="5409176" y="-5936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6" name="Oval 525"/>
            <p:cNvSpPr/>
            <p:nvPr/>
          </p:nvSpPr>
          <p:spPr bwMode="auto">
            <a:xfrm flipH="1">
              <a:off x="5989286" y="-57173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7" name="Oval 526"/>
            <p:cNvSpPr/>
            <p:nvPr/>
          </p:nvSpPr>
          <p:spPr bwMode="auto">
            <a:xfrm flipH="1">
              <a:off x="5750257" y="-59129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8" name="Oval 527"/>
            <p:cNvSpPr/>
            <p:nvPr/>
          </p:nvSpPr>
          <p:spPr bwMode="auto">
            <a:xfrm flipH="1">
              <a:off x="5611618" y="-63182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29" name="Oval 528"/>
            <p:cNvSpPr/>
            <p:nvPr/>
          </p:nvSpPr>
          <p:spPr bwMode="auto">
            <a:xfrm flipH="1">
              <a:off x="5964195" y="-1488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0" name="Oval 529"/>
            <p:cNvSpPr/>
            <p:nvPr/>
          </p:nvSpPr>
          <p:spPr bwMode="auto">
            <a:xfrm flipH="1">
              <a:off x="5596214" y="-66405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1" name="Oval 530"/>
            <p:cNvSpPr/>
            <p:nvPr/>
          </p:nvSpPr>
          <p:spPr bwMode="auto">
            <a:xfrm flipH="1">
              <a:off x="5457576" y="-70458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5" name="Oval 534"/>
            <p:cNvSpPr/>
            <p:nvPr/>
          </p:nvSpPr>
          <p:spPr bwMode="auto">
            <a:xfrm rot="10800000" flipH="1">
              <a:off x="5972223" y="8967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6" name="Oval 535"/>
            <p:cNvSpPr/>
            <p:nvPr/>
          </p:nvSpPr>
          <p:spPr bwMode="auto">
            <a:xfrm rot="10800000" flipH="1">
              <a:off x="6278118" y="15093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7" name="Oval 536"/>
            <p:cNvSpPr/>
            <p:nvPr/>
          </p:nvSpPr>
          <p:spPr bwMode="auto">
            <a:xfrm rot="10800000" flipH="1">
              <a:off x="6509182" y="74869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8" name="Oval 537"/>
            <p:cNvSpPr/>
            <p:nvPr/>
          </p:nvSpPr>
          <p:spPr bwMode="auto">
            <a:xfrm rot="10800000" flipH="1">
              <a:off x="6647820" y="11539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9" name="Oval 538"/>
            <p:cNvSpPr/>
            <p:nvPr/>
          </p:nvSpPr>
          <p:spPr bwMode="auto">
            <a:xfrm rot="10800000" flipH="1">
              <a:off x="5723567" y="10651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0" name="Oval 539"/>
            <p:cNvSpPr/>
            <p:nvPr/>
          </p:nvSpPr>
          <p:spPr bwMode="auto">
            <a:xfrm rot="10800000" flipH="1">
              <a:off x="6416756" y="7677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1" name="Oval 540"/>
            <p:cNvSpPr/>
            <p:nvPr/>
          </p:nvSpPr>
          <p:spPr bwMode="auto">
            <a:xfrm rot="10800000" flipH="1">
              <a:off x="7033742" y="14156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2" name="Oval 541"/>
            <p:cNvSpPr/>
            <p:nvPr/>
          </p:nvSpPr>
          <p:spPr bwMode="auto">
            <a:xfrm rot="10800000" flipH="1">
              <a:off x="6416758" y="12414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3" name="Oval 542"/>
            <p:cNvSpPr/>
            <p:nvPr/>
          </p:nvSpPr>
          <p:spPr bwMode="auto">
            <a:xfrm rot="10800000" flipH="1">
              <a:off x="6676440" y="14360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4" name="Oval 543"/>
            <p:cNvSpPr/>
            <p:nvPr/>
          </p:nvSpPr>
          <p:spPr bwMode="auto">
            <a:xfrm rot="10800000" flipH="1">
              <a:off x="6768868" y="9030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5" name="Oval 544"/>
            <p:cNvSpPr/>
            <p:nvPr/>
          </p:nvSpPr>
          <p:spPr bwMode="auto">
            <a:xfrm rot="10800000" flipH="1">
              <a:off x="5260599" y="8290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6" name="Oval 545"/>
            <p:cNvSpPr/>
            <p:nvPr/>
          </p:nvSpPr>
          <p:spPr bwMode="auto">
            <a:xfrm rot="10800000" flipH="1">
              <a:off x="7035852" y="9369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7" name="Oval 546"/>
            <p:cNvSpPr/>
            <p:nvPr/>
          </p:nvSpPr>
          <p:spPr bwMode="auto">
            <a:xfrm rot="10800000" flipH="1">
              <a:off x="7017519" y="5075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8" name="Oval 547"/>
            <p:cNvSpPr/>
            <p:nvPr/>
          </p:nvSpPr>
          <p:spPr bwMode="auto">
            <a:xfrm rot="10800000" flipH="1">
              <a:off x="6524584" y="11526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49" name="Oval 548"/>
            <p:cNvSpPr/>
            <p:nvPr/>
          </p:nvSpPr>
          <p:spPr bwMode="auto">
            <a:xfrm rot="10800000" flipH="1">
              <a:off x="6894286" y="797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0" name="Oval 549"/>
            <p:cNvSpPr/>
            <p:nvPr/>
          </p:nvSpPr>
          <p:spPr bwMode="auto">
            <a:xfrm rot="10800000" flipH="1">
              <a:off x="5970036" y="70848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1" name="Oval 550"/>
            <p:cNvSpPr/>
            <p:nvPr/>
          </p:nvSpPr>
          <p:spPr bwMode="auto">
            <a:xfrm flipH="1">
              <a:off x="6073401" y="14579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2" name="Oval 551"/>
            <p:cNvSpPr/>
            <p:nvPr/>
          </p:nvSpPr>
          <p:spPr bwMode="auto">
            <a:xfrm flipH="1">
              <a:off x="5842337" y="2218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3" name="Oval 552"/>
            <p:cNvSpPr/>
            <p:nvPr/>
          </p:nvSpPr>
          <p:spPr bwMode="auto">
            <a:xfrm flipH="1">
              <a:off x="5703699" y="181327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4" name="Oval 553"/>
            <p:cNvSpPr/>
            <p:nvPr/>
          </p:nvSpPr>
          <p:spPr bwMode="auto">
            <a:xfrm flipH="1">
              <a:off x="6627951" y="19021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5" name="Oval 554"/>
            <p:cNvSpPr/>
            <p:nvPr/>
          </p:nvSpPr>
          <p:spPr bwMode="auto">
            <a:xfrm flipH="1">
              <a:off x="6535526" y="24351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6" name="Oval 555"/>
            <p:cNvSpPr/>
            <p:nvPr/>
          </p:nvSpPr>
          <p:spPr bwMode="auto">
            <a:xfrm flipH="1">
              <a:off x="5149151" y="253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7" name="Oval 556"/>
            <p:cNvSpPr/>
            <p:nvPr/>
          </p:nvSpPr>
          <p:spPr bwMode="auto">
            <a:xfrm flipH="1">
              <a:off x="5703699" y="29773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8" name="Oval 557"/>
            <p:cNvSpPr/>
            <p:nvPr/>
          </p:nvSpPr>
          <p:spPr bwMode="auto">
            <a:xfrm flipH="1">
              <a:off x="5721291" y="17963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59" name="Oval 558"/>
            <p:cNvSpPr/>
            <p:nvPr/>
          </p:nvSpPr>
          <p:spPr bwMode="auto">
            <a:xfrm flipH="1">
              <a:off x="5490228" y="255700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0" name="Oval 559"/>
            <p:cNvSpPr/>
            <p:nvPr/>
          </p:nvSpPr>
          <p:spPr bwMode="auto">
            <a:xfrm flipH="1">
              <a:off x="5351592" y="21517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1" name="Oval 560"/>
            <p:cNvSpPr/>
            <p:nvPr/>
          </p:nvSpPr>
          <p:spPr bwMode="auto">
            <a:xfrm flipH="1">
              <a:off x="6275842" y="22405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2" name="Oval 561"/>
            <p:cNvSpPr/>
            <p:nvPr/>
          </p:nvSpPr>
          <p:spPr bwMode="auto">
            <a:xfrm flipH="1">
              <a:off x="6183416" y="27735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3" name="Oval 562"/>
            <p:cNvSpPr/>
            <p:nvPr/>
          </p:nvSpPr>
          <p:spPr bwMode="auto">
            <a:xfrm flipH="1">
              <a:off x="5351592" y="33157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4" name="Oval 563"/>
            <p:cNvSpPr/>
            <p:nvPr/>
          </p:nvSpPr>
          <p:spPr bwMode="auto">
            <a:xfrm flipH="1">
              <a:off x="5767505" y="8453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5" name="Oval 564"/>
            <p:cNvSpPr/>
            <p:nvPr/>
          </p:nvSpPr>
          <p:spPr bwMode="auto">
            <a:xfrm flipH="1">
              <a:off x="5536442" y="1605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6" name="Oval 565"/>
            <p:cNvSpPr/>
            <p:nvPr/>
          </p:nvSpPr>
          <p:spPr bwMode="auto">
            <a:xfrm flipH="1">
              <a:off x="5397804" y="120068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7" name="Oval 566"/>
            <p:cNvSpPr/>
            <p:nvPr/>
          </p:nvSpPr>
          <p:spPr bwMode="auto">
            <a:xfrm flipH="1">
              <a:off x="6322056" y="12895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8" name="Oval 567"/>
            <p:cNvSpPr/>
            <p:nvPr/>
          </p:nvSpPr>
          <p:spPr bwMode="auto">
            <a:xfrm flipH="1">
              <a:off x="6229628" y="18225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69" name="Oval 568"/>
            <p:cNvSpPr/>
            <p:nvPr/>
          </p:nvSpPr>
          <p:spPr bwMode="auto">
            <a:xfrm flipH="1">
              <a:off x="5397804" y="2364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0" name="Oval 569"/>
            <p:cNvSpPr/>
            <p:nvPr/>
          </p:nvSpPr>
          <p:spPr bwMode="auto">
            <a:xfrm flipH="1">
              <a:off x="7046052" y="24216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1" name="Oval 570"/>
            <p:cNvSpPr/>
            <p:nvPr/>
          </p:nvSpPr>
          <p:spPr bwMode="auto">
            <a:xfrm flipH="1">
              <a:off x="6907414" y="2016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2" name="Oval 571"/>
            <p:cNvSpPr/>
            <p:nvPr/>
          </p:nvSpPr>
          <p:spPr bwMode="auto">
            <a:xfrm flipH="1">
              <a:off x="6352866" y="27362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3" name="Oval 572"/>
            <p:cNvSpPr/>
            <p:nvPr/>
          </p:nvSpPr>
          <p:spPr bwMode="auto">
            <a:xfrm flipH="1">
              <a:off x="6121802" y="349691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4" name="Oval 573"/>
            <p:cNvSpPr/>
            <p:nvPr/>
          </p:nvSpPr>
          <p:spPr bwMode="auto">
            <a:xfrm flipH="1">
              <a:off x="5983164" y="30916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5" name="Oval 574"/>
            <p:cNvSpPr/>
            <p:nvPr/>
          </p:nvSpPr>
          <p:spPr bwMode="auto">
            <a:xfrm flipH="1">
              <a:off x="6907414" y="318044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6" name="Oval 575"/>
            <p:cNvSpPr/>
            <p:nvPr/>
          </p:nvSpPr>
          <p:spPr bwMode="auto">
            <a:xfrm flipH="1">
              <a:off x="5628868" y="1586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7" name="Oval 576"/>
            <p:cNvSpPr/>
            <p:nvPr/>
          </p:nvSpPr>
          <p:spPr bwMode="auto">
            <a:xfrm flipH="1">
              <a:off x="5565064" y="24512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8" name="Oval 577"/>
            <p:cNvSpPr/>
            <p:nvPr/>
          </p:nvSpPr>
          <p:spPr bwMode="auto">
            <a:xfrm flipH="1">
              <a:off x="5334000" y="32119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79" name="Oval 578"/>
            <p:cNvSpPr/>
            <p:nvPr/>
          </p:nvSpPr>
          <p:spPr bwMode="auto">
            <a:xfrm flipH="1">
              <a:off x="5195362" y="2806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0" name="Oval 579"/>
            <p:cNvSpPr/>
            <p:nvPr/>
          </p:nvSpPr>
          <p:spPr bwMode="auto">
            <a:xfrm flipH="1">
              <a:off x="6119615" y="28954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1" name="Oval 580"/>
            <p:cNvSpPr/>
            <p:nvPr/>
          </p:nvSpPr>
          <p:spPr bwMode="auto">
            <a:xfrm flipH="1">
              <a:off x="6027187" y="34284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2" name="Oval 581"/>
            <p:cNvSpPr/>
            <p:nvPr/>
          </p:nvSpPr>
          <p:spPr bwMode="auto">
            <a:xfrm flipH="1">
              <a:off x="5195362" y="39706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3" name="Oval 582"/>
            <p:cNvSpPr/>
            <p:nvPr/>
          </p:nvSpPr>
          <p:spPr bwMode="auto">
            <a:xfrm flipH="1">
              <a:off x="5628865" y="11132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4" name="Oval 583"/>
            <p:cNvSpPr/>
            <p:nvPr/>
          </p:nvSpPr>
          <p:spPr bwMode="auto">
            <a:xfrm flipH="1">
              <a:off x="5369184" y="9186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5" name="Oval 584"/>
            <p:cNvSpPr/>
            <p:nvPr/>
          </p:nvSpPr>
          <p:spPr bwMode="auto">
            <a:xfrm flipH="1">
              <a:off x="5276756"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6" name="Oval 585"/>
            <p:cNvSpPr/>
            <p:nvPr/>
          </p:nvSpPr>
          <p:spPr bwMode="auto">
            <a:xfrm flipH="1">
              <a:off x="6785025" y="15256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7" name="Oval 586"/>
            <p:cNvSpPr/>
            <p:nvPr/>
          </p:nvSpPr>
          <p:spPr bwMode="auto">
            <a:xfrm flipH="1">
              <a:off x="6553961" y="228629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8" name="Oval 587"/>
            <p:cNvSpPr/>
            <p:nvPr/>
          </p:nvSpPr>
          <p:spPr bwMode="auto">
            <a:xfrm flipH="1">
              <a:off x="6415324" y="18809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89" name="Oval 588"/>
            <p:cNvSpPr/>
            <p:nvPr/>
          </p:nvSpPr>
          <p:spPr bwMode="auto">
            <a:xfrm flipH="1">
              <a:off x="5860775" y="26009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0" name="Oval 589"/>
            <p:cNvSpPr/>
            <p:nvPr/>
          </p:nvSpPr>
          <p:spPr bwMode="auto">
            <a:xfrm flipH="1">
              <a:off x="5629711" y="33615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1" name="Oval 590"/>
            <p:cNvSpPr/>
            <p:nvPr/>
          </p:nvSpPr>
          <p:spPr bwMode="auto">
            <a:xfrm flipH="1">
              <a:off x="5491074" y="2956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2" name="Oval 591"/>
            <p:cNvSpPr/>
            <p:nvPr/>
          </p:nvSpPr>
          <p:spPr bwMode="auto">
            <a:xfrm flipH="1">
              <a:off x="6415324" y="30450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3" name="Oval 592"/>
            <p:cNvSpPr/>
            <p:nvPr/>
          </p:nvSpPr>
          <p:spPr bwMode="auto">
            <a:xfrm flipH="1">
              <a:off x="5136777" y="14516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4" name="Oval 593"/>
            <p:cNvSpPr/>
            <p:nvPr/>
          </p:nvSpPr>
          <p:spPr bwMode="auto">
            <a:xfrm flipH="1">
              <a:off x="6432916" y="1864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5" name="Oval 594"/>
            <p:cNvSpPr/>
            <p:nvPr/>
          </p:nvSpPr>
          <p:spPr bwMode="auto">
            <a:xfrm flipH="1">
              <a:off x="6201852" y="26247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6" name="Oval 595"/>
            <p:cNvSpPr/>
            <p:nvPr/>
          </p:nvSpPr>
          <p:spPr bwMode="auto">
            <a:xfrm flipH="1">
              <a:off x="6063217" y="221942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7" name="Oval 596"/>
            <p:cNvSpPr/>
            <p:nvPr/>
          </p:nvSpPr>
          <p:spPr bwMode="auto">
            <a:xfrm flipH="1">
              <a:off x="6987467" y="230825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8" name="Oval 597"/>
            <p:cNvSpPr/>
            <p:nvPr/>
          </p:nvSpPr>
          <p:spPr bwMode="auto">
            <a:xfrm flipH="1">
              <a:off x="6895041" y="28412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99" name="Oval 598"/>
            <p:cNvSpPr/>
            <p:nvPr/>
          </p:nvSpPr>
          <p:spPr bwMode="auto">
            <a:xfrm flipH="1">
              <a:off x="5508666" y="29393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0" name="Oval 599"/>
            <p:cNvSpPr/>
            <p:nvPr/>
          </p:nvSpPr>
          <p:spPr bwMode="auto">
            <a:xfrm flipH="1">
              <a:off x="5277602" y="369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1" name="Oval 600"/>
            <p:cNvSpPr/>
            <p:nvPr/>
          </p:nvSpPr>
          <p:spPr bwMode="auto">
            <a:xfrm flipH="1">
              <a:off x="5138967" y="32946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2" name="Oval 601"/>
            <p:cNvSpPr/>
            <p:nvPr/>
          </p:nvSpPr>
          <p:spPr bwMode="auto">
            <a:xfrm flipH="1">
              <a:off x="6063217" y="338351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3" name="Oval 602"/>
            <p:cNvSpPr/>
            <p:nvPr/>
          </p:nvSpPr>
          <p:spPr bwMode="auto">
            <a:xfrm flipH="1">
              <a:off x="5212954" y="14825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4" name="Oval 603"/>
            <p:cNvSpPr/>
            <p:nvPr/>
          </p:nvSpPr>
          <p:spPr bwMode="auto">
            <a:xfrm flipH="1">
              <a:off x="5767505" y="192675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5" name="Oval 604"/>
            <p:cNvSpPr/>
            <p:nvPr/>
          </p:nvSpPr>
          <p:spPr bwMode="auto">
            <a:xfrm flipH="1">
              <a:off x="5675079" y="245976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6" name="Oval 605"/>
            <p:cNvSpPr/>
            <p:nvPr/>
          </p:nvSpPr>
          <p:spPr bwMode="auto">
            <a:xfrm flipH="1">
              <a:off x="5102939" y="26664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7" name="Oval 606"/>
            <p:cNvSpPr/>
            <p:nvPr/>
          </p:nvSpPr>
          <p:spPr bwMode="auto">
            <a:xfrm flipH="1">
              <a:off x="5657490" y="31106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8" name="Oval 607"/>
            <p:cNvSpPr/>
            <p:nvPr/>
          </p:nvSpPr>
          <p:spPr bwMode="auto">
            <a:xfrm flipH="1">
              <a:off x="5565064" y="36436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09" name="Oval 608"/>
            <p:cNvSpPr/>
            <p:nvPr/>
          </p:nvSpPr>
          <p:spPr bwMode="auto">
            <a:xfrm flipH="1">
              <a:off x="5305380" y="34490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0" name="Oval 609"/>
            <p:cNvSpPr/>
            <p:nvPr/>
          </p:nvSpPr>
          <p:spPr bwMode="auto">
            <a:xfrm flipH="1">
              <a:off x="5212954" y="39820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1" name="Oval 610"/>
            <p:cNvSpPr/>
            <p:nvPr/>
          </p:nvSpPr>
          <p:spPr bwMode="auto">
            <a:xfrm flipH="1">
              <a:off x="5521039" y="12020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2" name="Oval 611"/>
            <p:cNvSpPr/>
            <p:nvPr/>
          </p:nvSpPr>
          <p:spPr bwMode="auto">
            <a:xfrm flipH="1">
              <a:off x="5289976" y="19626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3" name="Oval 612"/>
            <p:cNvSpPr/>
            <p:nvPr/>
          </p:nvSpPr>
          <p:spPr bwMode="auto">
            <a:xfrm flipH="1">
              <a:off x="5151338" y="1557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4" name="Oval 613"/>
            <p:cNvSpPr/>
            <p:nvPr/>
          </p:nvSpPr>
          <p:spPr bwMode="auto">
            <a:xfrm flipH="1">
              <a:off x="6075588" y="16462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5" name="Oval 614"/>
            <p:cNvSpPr/>
            <p:nvPr/>
          </p:nvSpPr>
          <p:spPr bwMode="auto">
            <a:xfrm flipH="1">
              <a:off x="5983162" y="21792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6" name="Oval 615"/>
            <p:cNvSpPr/>
            <p:nvPr/>
          </p:nvSpPr>
          <p:spPr bwMode="auto">
            <a:xfrm flipH="1">
              <a:off x="5151338" y="272146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7" name="Oval 616"/>
            <p:cNvSpPr/>
            <p:nvPr/>
          </p:nvSpPr>
          <p:spPr bwMode="auto">
            <a:xfrm rot="10800000" flipH="1">
              <a:off x="6191793" y="49127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8" name="Oval 617"/>
            <p:cNvSpPr/>
            <p:nvPr/>
          </p:nvSpPr>
          <p:spPr bwMode="auto">
            <a:xfrm rot="10800000" flipH="1">
              <a:off x="5498604" y="469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19" name="Oval 618"/>
            <p:cNvSpPr/>
            <p:nvPr/>
          </p:nvSpPr>
          <p:spPr bwMode="auto">
            <a:xfrm rot="10800000" flipH="1">
              <a:off x="6884979" y="45981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0" name="Oval 619"/>
            <p:cNvSpPr/>
            <p:nvPr/>
          </p:nvSpPr>
          <p:spPr bwMode="auto">
            <a:xfrm rot="10800000" flipH="1">
              <a:off x="6330430" y="415399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1" name="Oval 620"/>
            <p:cNvSpPr/>
            <p:nvPr/>
          </p:nvSpPr>
          <p:spPr bwMode="auto">
            <a:xfrm rot="10800000" flipH="1">
              <a:off x="6543902" y="457435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2" name="Oval 621"/>
            <p:cNvSpPr/>
            <p:nvPr/>
          </p:nvSpPr>
          <p:spPr bwMode="auto">
            <a:xfrm rot="10800000" flipH="1">
              <a:off x="5758287" y="48908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3" name="Oval 622"/>
            <p:cNvSpPr/>
            <p:nvPr/>
          </p:nvSpPr>
          <p:spPr bwMode="auto">
            <a:xfrm rot="10800000" flipH="1">
              <a:off x="5850713" y="4357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4" name="Oval 623"/>
            <p:cNvSpPr/>
            <p:nvPr/>
          </p:nvSpPr>
          <p:spPr bwMode="auto">
            <a:xfrm rot="10800000" flipH="1">
              <a:off x="6682537" y="38155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5" name="Oval 624"/>
            <p:cNvSpPr/>
            <p:nvPr/>
          </p:nvSpPr>
          <p:spPr bwMode="auto">
            <a:xfrm rot="10800000" flipH="1">
              <a:off x="6636326" y="47665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6" name="Oval 625"/>
            <p:cNvSpPr/>
            <p:nvPr/>
          </p:nvSpPr>
          <p:spPr bwMode="auto">
            <a:xfrm rot="10800000" flipH="1">
              <a:off x="5681264" y="43950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7" name="Oval 626"/>
            <p:cNvSpPr/>
            <p:nvPr/>
          </p:nvSpPr>
          <p:spPr bwMode="auto">
            <a:xfrm rot="10800000" flipH="1">
              <a:off x="5912328" y="36344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8" name="Oval 627"/>
            <p:cNvSpPr/>
            <p:nvPr/>
          </p:nvSpPr>
          <p:spPr bwMode="auto">
            <a:xfrm rot="10800000" flipH="1">
              <a:off x="6050965" y="40397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29" name="Oval 628"/>
            <p:cNvSpPr/>
            <p:nvPr/>
          </p:nvSpPr>
          <p:spPr bwMode="auto">
            <a:xfrm rot="10800000" flipH="1">
              <a:off x="5126715" y="39509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0" name="Oval 629"/>
            <p:cNvSpPr/>
            <p:nvPr/>
          </p:nvSpPr>
          <p:spPr bwMode="auto">
            <a:xfrm rot="10800000" flipH="1">
              <a:off x="6469066" y="468009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1" name="Oval 630"/>
            <p:cNvSpPr/>
            <p:nvPr/>
          </p:nvSpPr>
          <p:spPr bwMode="auto">
            <a:xfrm rot="10800000" flipH="1">
              <a:off x="6700129" y="391945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2" name="Oval 631"/>
            <p:cNvSpPr/>
            <p:nvPr/>
          </p:nvSpPr>
          <p:spPr bwMode="auto">
            <a:xfrm rot="10800000" flipH="1">
              <a:off x="6838767" y="432476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3" name="Oval 632"/>
            <p:cNvSpPr/>
            <p:nvPr/>
          </p:nvSpPr>
          <p:spPr bwMode="auto">
            <a:xfrm rot="10800000" flipH="1">
              <a:off x="5914515" y="42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4" name="Oval 633"/>
            <p:cNvSpPr/>
            <p:nvPr/>
          </p:nvSpPr>
          <p:spPr bwMode="auto">
            <a:xfrm rot="10800000" flipH="1">
              <a:off x="6006943" y="370292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5" name="Oval 634"/>
            <p:cNvSpPr/>
            <p:nvPr/>
          </p:nvSpPr>
          <p:spPr bwMode="auto">
            <a:xfrm rot="10800000" flipH="1">
              <a:off x="6838767" y="316066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6" name="Oval 635"/>
            <p:cNvSpPr/>
            <p:nvPr/>
          </p:nvSpPr>
          <p:spPr bwMode="auto">
            <a:xfrm rot="10800000" flipH="1">
              <a:off x="5480168" y="48450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7" name="Oval 636"/>
            <p:cNvSpPr/>
            <p:nvPr/>
          </p:nvSpPr>
          <p:spPr bwMode="auto">
            <a:xfrm rot="10800000" flipH="1">
              <a:off x="6173355" y="45304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8" name="Oval 637"/>
            <p:cNvSpPr/>
            <p:nvPr/>
          </p:nvSpPr>
          <p:spPr bwMode="auto">
            <a:xfrm rot="10800000" flipH="1">
              <a:off x="6404418" y="37698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39" name="Oval 638"/>
            <p:cNvSpPr/>
            <p:nvPr/>
          </p:nvSpPr>
          <p:spPr bwMode="auto">
            <a:xfrm rot="10800000" flipH="1">
              <a:off x="6543056" y="4175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0" name="Oval 639"/>
            <p:cNvSpPr/>
            <p:nvPr/>
          </p:nvSpPr>
          <p:spPr bwMode="auto">
            <a:xfrm rot="10800000" flipH="1">
              <a:off x="5618806" y="40862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1" name="Oval 640"/>
            <p:cNvSpPr/>
            <p:nvPr/>
          </p:nvSpPr>
          <p:spPr bwMode="auto">
            <a:xfrm rot="10800000" flipH="1">
              <a:off x="5832277" y="45066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2" name="Oval 641"/>
            <p:cNvSpPr/>
            <p:nvPr/>
          </p:nvSpPr>
          <p:spPr bwMode="auto">
            <a:xfrm rot="10800000" flipH="1">
              <a:off x="5970913" y="49119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3" name="Oval 642"/>
            <p:cNvSpPr/>
            <p:nvPr/>
          </p:nvSpPr>
          <p:spPr bwMode="auto">
            <a:xfrm rot="10800000" flipH="1">
              <a:off x="5046663" y="482310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4" name="Oval 643"/>
            <p:cNvSpPr/>
            <p:nvPr/>
          </p:nvSpPr>
          <p:spPr bwMode="auto">
            <a:xfrm rot="10800000" flipH="1">
              <a:off x="5139089" y="429010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5" name="Oval 644"/>
            <p:cNvSpPr/>
            <p:nvPr/>
          </p:nvSpPr>
          <p:spPr bwMode="auto">
            <a:xfrm rot="10800000" flipH="1">
              <a:off x="6525464" y="41920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6" name="Oval 645"/>
            <p:cNvSpPr/>
            <p:nvPr/>
          </p:nvSpPr>
          <p:spPr bwMode="auto">
            <a:xfrm rot="10800000" flipH="1">
              <a:off x="6756527" y="343137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7" name="Oval 646"/>
            <p:cNvSpPr/>
            <p:nvPr/>
          </p:nvSpPr>
          <p:spPr bwMode="auto">
            <a:xfrm rot="10800000" flipH="1">
              <a:off x="6895163" y="383667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8" name="Oval 647"/>
            <p:cNvSpPr/>
            <p:nvPr/>
          </p:nvSpPr>
          <p:spPr bwMode="auto">
            <a:xfrm rot="10800000" flipH="1">
              <a:off x="5970913" y="37478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49" name="Oval 648"/>
            <p:cNvSpPr/>
            <p:nvPr/>
          </p:nvSpPr>
          <p:spPr bwMode="auto">
            <a:xfrm rot="10800000" flipH="1">
              <a:off x="7052239" y="488813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0" name="Oval 649"/>
            <p:cNvSpPr/>
            <p:nvPr/>
          </p:nvSpPr>
          <p:spPr bwMode="auto">
            <a:xfrm rot="10800000" flipH="1">
              <a:off x="6359050" y="467159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1" name="Oval 650"/>
            <p:cNvSpPr/>
            <p:nvPr/>
          </p:nvSpPr>
          <p:spPr bwMode="auto">
            <a:xfrm rot="10800000" flipH="1">
              <a:off x="6931191" y="44649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2" name="Oval 651"/>
            <p:cNvSpPr/>
            <p:nvPr/>
          </p:nvSpPr>
          <p:spPr bwMode="auto">
            <a:xfrm rot="10800000" flipH="1">
              <a:off x="6376640" y="40207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3" name="Oval 652"/>
            <p:cNvSpPr/>
            <p:nvPr/>
          </p:nvSpPr>
          <p:spPr bwMode="auto">
            <a:xfrm rot="10800000" flipH="1">
              <a:off x="6469066" y="348773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4" name="Oval 653"/>
            <p:cNvSpPr/>
            <p:nvPr/>
          </p:nvSpPr>
          <p:spPr bwMode="auto">
            <a:xfrm rot="10800000" flipH="1">
              <a:off x="6728749" y="368231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5" name="Oval 654"/>
            <p:cNvSpPr/>
            <p:nvPr/>
          </p:nvSpPr>
          <p:spPr bwMode="auto">
            <a:xfrm rot="10800000" flipH="1">
              <a:off x="6821175" y="31493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6" name="Oval 655"/>
            <p:cNvSpPr/>
            <p:nvPr/>
          </p:nvSpPr>
          <p:spPr bwMode="auto">
            <a:xfrm rot="5400000" flipH="1">
              <a:off x="6283764" y="57264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7" name="Oval 656"/>
            <p:cNvSpPr/>
            <p:nvPr/>
          </p:nvSpPr>
          <p:spPr bwMode="auto">
            <a:xfrm rot="5400000" flipH="1">
              <a:off x="5344409" y="59820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8" name="Oval 657"/>
            <p:cNvSpPr/>
            <p:nvPr/>
          </p:nvSpPr>
          <p:spPr bwMode="auto">
            <a:xfrm rot="5400000" flipH="1">
              <a:off x="5540031" y="3591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59" name="Oval 658"/>
            <p:cNvSpPr/>
            <p:nvPr/>
          </p:nvSpPr>
          <p:spPr bwMode="auto">
            <a:xfrm rot="5400000" flipH="1">
              <a:off x="5945336" y="22053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0" name="Oval 659"/>
            <p:cNvSpPr/>
            <p:nvPr/>
          </p:nvSpPr>
          <p:spPr bwMode="auto">
            <a:xfrm rot="5400000" flipH="1">
              <a:off x="6491046" y="40538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1" name="Oval 660"/>
            <p:cNvSpPr/>
            <p:nvPr/>
          </p:nvSpPr>
          <p:spPr bwMode="auto">
            <a:xfrm rot="5400000" flipH="1">
              <a:off x="6896351" y="2667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2" name="Oval 661"/>
            <p:cNvSpPr/>
            <p:nvPr/>
          </p:nvSpPr>
          <p:spPr bwMode="auto">
            <a:xfrm rot="5400000" flipH="1">
              <a:off x="5645776" y="43400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3" name="Oval 662"/>
            <p:cNvSpPr/>
            <p:nvPr/>
          </p:nvSpPr>
          <p:spPr bwMode="auto">
            <a:xfrm rot="5400000" flipH="1">
              <a:off x="5290440" y="6430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4" name="Oval 663"/>
            <p:cNvSpPr/>
            <p:nvPr/>
          </p:nvSpPr>
          <p:spPr bwMode="auto">
            <a:xfrm rot="5400000" flipH="1">
              <a:off x="6795067" y="-28998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5" name="Oval 664"/>
            <p:cNvSpPr/>
            <p:nvPr/>
          </p:nvSpPr>
          <p:spPr bwMode="auto">
            <a:xfrm rot="5400000" flipH="1">
              <a:off x="6961608" y="-7214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6" name="Oval 665"/>
            <p:cNvSpPr/>
            <p:nvPr/>
          </p:nvSpPr>
          <p:spPr bwMode="auto">
            <a:xfrm rot="5400000" flipH="1">
              <a:off x="5969116" y="-12296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7" name="Oval 666"/>
            <p:cNvSpPr/>
            <p:nvPr/>
          </p:nvSpPr>
          <p:spPr bwMode="auto">
            <a:xfrm rot="5400000" flipH="1">
              <a:off x="6371477" y="-22360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8" name="Oval 667"/>
            <p:cNvSpPr/>
            <p:nvPr/>
          </p:nvSpPr>
          <p:spPr bwMode="auto">
            <a:xfrm rot="5400000" flipH="1">
              <a:off x="6170282" y="63645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69" name="Oval 668"/>
            <p:cNvSpPr/>
            <p:nvPr/>
          </p:nvSpPr>
          <p:spPr bwMode="auto">
            <a:xfrm rot="5400000" flipH="1">
              <a:off x="5745210" y="66507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0" name="Oval 669"/>
            <p:cNvSpPr/>
            <p:nvPr/>
          </p:nvSpPr>
          <p:spPr bwMode="auto">
            <a:xfrm rot="5400000" flipH="1">
              <a:off x="6150513" y="52643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1" name="Oval 670"/>
            <p:cNvSpPr/>
            <p:nvPr/>
          </p:nvSpPr>
          <p:spPr bwMode="auto">
            <a:xfrm rot="5400000" flipH="1">
              <a:off x="5430588" y="-281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2" name="Oval 671"/>
            <p:cNvSpPr/>
            <p:nvPr/>
          </p:nvSpPr>
          <p:spPr bwMode="auto">
            <a:xfrm rot="5400000" flipH="1">
              <a:off x="5211158" y="55199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3" name="Oval 672"/>
            <p:cNvSpPr/>
            <p:nvPr/>
          </p:nvSpPr>
          <p:spPr bwMode="auto">
            <a:xfrm rot="5400000" flipH="1">
              <a:off x="5406783" y="31296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4" name="Oval 673"/>
            <p:cNvSpPr/>
            <p:nvPr/>
          </p:nvSpPr>
          <p:spPr bwMode="auto">
            <a:xfrm rot="5400000" flipH="1">
              <a:off x="5812085" y="17432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5" name="Oval 674"/>
            <p:cNvSpPr/>
            <p:nvPr/>
          </p:nvSpPr>
          <p:spPr bwMode="auto">
            <a:xfrm rot="5400000" flipH="1">
              <a:off x="6895003" y="3899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6" name="Oval 675"/>
            <p:cNvSpPr/>
            <p:nvPr/>
          </p:nvSpPr>
          <p:spPr bwMode="auto">
            <a:xfrm rot="5400000" flipH="1">
              <a:off x="6134362" y="15892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7" name="Oval 676"/>
            <p:cNvSpPr/>
            <p:nvPr/>
          </p:nvSpPr>
          <p:spPr bwMode="auto">
            <a:xfrm rot="5400000" flipH="1">
              <a:off x="6539668" y="202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8" name="Oval 677"/>
            <p:cNvSpPr/>
            <p:nvPr/>
          </p:nvSpPr>
          <p:spPr bwMode="auto">
            <a:xfrm rot="10800000" flipH="1">
              <a:off x="6882792" y="44098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0" name="Oval 679"/>
            <p:cNvSpPr/>
            <p:nvPr/>
          </p:nvSpPr>
          <p:spPr bwMode="auto">
            <a:xfrm rot="16200000" flipH="1">
              <a:off x="5765748" y="587928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1" name="Oval 680"/>
            <p:cNvSpPr/>
            <p:nvPr/>
          </p:nvSpPr>
          <p:spPr bwMode="auto">
            <a:xfrm rot="16200000" flipH="1">
              <a:off x="5153161" y="618518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2" name="Oval 681"/>
            <p:cNvSpPr/>
            <p:nvPr/>
          </p:nvSpPr>
          <p:spPr bwMode="auto">
            <a:xfrm rot="16200000" flipH="1">
              <a:off x="5913800" y="641624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3" name="Oval 682"/>
            <p:cNvSpPr/>
            <p:nvPr/>
          </p:nvSpPr>
          <p:spPr bwMode="auto">
            <a:xfrm rot="16200000" flipH="1">
              <a:off x="5508497" y="655488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4" name="Oval 683"/>
            <p:cNvSpPr/>
            <p:nvPr/>
          </p:nvSpPr>
          <p:spPr bwMode="auto">
            <a:xfrm rot="16200000" flipH="1">
              <a:off x="5597330" y="56306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5" name="Oval 684"/>
            <p:cNvSpPr/>
            <p:nvPr/>
          </p:nvSpPr>
          <p:spPr bwMode="auto">
            <a:xfrm rot="16200000" flipH="1">
              <a:off x="5894791" y="632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6" name="Oval 685"/>
            <p:cNvSpPr/>
            <p:nvPr/>
          </p:nvSpPr>
          <p:spPr bwMode="auto">
            <a:xfrm rot="16200000" flipH="1">
              <a:off x="5246811" y="694080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7" name="Oval 686"/>
            <p:cNvSpPr/>
            <p:nvPr/>
          </p:nvSpPr>
          <p:spPr bwMode="auto">
            <a:xfrm rot="16200000" flipH="1">
              <a:off x="5421010" y="632382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8" name="Oval 687"/>
            <p:cNvSpPr/>
            <p:nvPr/>
          </p:nvSpPr>
          <p:spPr bwMode="auto">
            <a:xfrm rot="16200000" flipH="1">
              <a:off x="5226434" y="6583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89" name="Oval 688"/>
            <p:cNvSpPr/>
            <p:nvPr/>
          </p:nvSpPr>
          <p:spPr bwMode="auto">
            <a:xfrm rot="16200000" flipH="1">
              <a:off x="5759438" y="667593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0" name="Oval 689"/>
            <p:cNvSpPr/>
            <p:nvPr/>
          </p:nvSpPr>
          <p:spPr bwMode="auto">
            <a:xfrm rot="16200000" flipH="1">
              <a:off x="5833468" y="516766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1" name="Oval 690"/>
            <p:cNvSpPr/>
            <p:nvPr/>
          </p:nvSpPr>
          <p:spPr bwMode="auto">
            <a:xfrm rot="16200000" flipH="1">
              <a:off x="5725570" y="694291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2" name="Oval 691"/>
            <p:cNvSpPr/>
            <p:nvPr/>
          </p:nvSpPr>
          <p:spPr bwMode="auto">
            <a:xfrm rot="16200000" flipH="1">
              <a:off x="6154918" y="692458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3" name="Oval 692"/>
            <p:cNvSpPr/>
            <p:nvPr/>
          </p:nvSpPr>
          <p:spPr bwMode="auto">
            <a:xfrm rot="16200000" flipH="1">
              <a:off x="5509845" y="64316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4" name="Oval 693"/>
            <p:cNvSpPr/>
            <p:nvPr/>
          </p:nvSpPr>
          <p:spPr bwMode="auto">
            <a:xfrm rot="16200000" flipH="1">
              <a:off x="5865181" y="680135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5" name="Oval 694"/>
            <p:cNvSpPr/>
            <p:nvPr/>
          </p:nvSpPr>
          <p:spPr bwMode="auto">
            <a:xfrm rot="16200000" flipH="1">
              <a:off x="5954014" y="58771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6" name="Oval 695"/>
            <p:cNvSpPr/>
            <p:nvPr/>
          </p:nvSpPr>
          <p:spPr bwMode="auto">
            <a:xfrm rot="5400000" flipH="1">
              <a:off x="5204554" y="598046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7" name="Oval 696"/>
            <p:cNvSpPr/>
            <p:nvPr/>
          </p:nvSpPr>
          <p:spPr bwMode="auto">
            <a:xfrm rot="5400000" flipH="1">
              <a:off x="5817142" y="567456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8" name="Oval 697"/>
            <p:cNvSpPr/>
            <p:nvPr/>
          </p:nvSpPr>
          <p:spPr bwMode="auto">
            <a:xfrm rot="5400000" flipH="1">
              <a:off x="5461806" y="530486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99" name="Oval 698"/>
            <p:cNvSpPr/>
            <p:nvPr/>
          </p:nvSpPr>
          <p:spPr bwMode="auto">
            <a:xfrm rot="5400000" flipH="1">
              <a:off x="5372973" y="62291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0" name="Oval 699"/>
            <p:cNvSpPr/>
            <p:nvPr/>
          </p:nvSpPr>
          <p:spPr bwMode="auto">
            <a:xfrm rot="5400000" flipH="1">
              <a:off x="5549293" y="55359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1" name="Oval 700"/>
            <p:cNvSpPr/>
            <p:nvPr/>
          </p:nvSpPr>
          <p:spPr bwMode="auto">
            <a:xfrm rot="5400000" flipH="1">
              <a:off x="5743869" y="527624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2" name="Oval 701"/>
            <p:cNvSpPr/>
            <p:nvPr/>
          </p:nvSpPr>
          <p:spPr bwMode="auto">
            <a:xfrm rot="5400000" flipH="1">
              <a:off x="5210865" y="518382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3" name="Oval 702"/>
            <p:cNvSpPr/>
            <p:nvPr/>
          </p:nvSpPr>
          <p:spPr bwMode="auto">
            <a:xfrm rot="5400000" flipH="1">
              <a:off x="5210865" y="504384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4" name="Oval 703"/>
            <p:cNvSpPr/>
            <p:nvPr/>
          </p:nvSpPr>
          <p:spPr bwMode="auto">
            <a:xfrm rot="5400000" flipH="1">
              <a:off x="5179906" y="512001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5" name="Oval 704"/>
            <p:cNvSpPr/>
            <p:nvPr/>
          </p:nvSpPr>
          <p:spPr bwMode="auto">
            <a:xfrm rot="5400000" flipH="1">
              <a:off x="5460459" y="54281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6" name="Oval 705"/>
            <p:cNvSpPr/>
            <p:nvPr/>
          </p:nvSpPr>
          <p:spPr bwMode="auto">
            <a:xfrm rot="10800000" flipH="1">
              <a:off x="6089850" y="619082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7" name="Oval 706"/>
            <p:cNvSpPr/>
            <p:nvPr/>
          </p:nvSpPr>
          <p:spPr bwMode="auto">
            <a:xfrm rot="10800000" flipH="1">
              <a:off x="6064292" y="52514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8" name="Oval 707"/>
            <p:cNvSpPr/>
            <p:nvPr/>
          </p:nvSpPr>
          <p:spPr bwMode="auto">
            <a:xfrm rot="10800000" flipH="1">
              <a:off x="6303321" y="544709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09" name="Oval 708"/>
            <p:cNvSpPr/>
            <p:nvPr/>
          </p:nvSpPr>
          <p:spPr bwMode="auto">
            <a:xfrm rot="10800000" flipH="1">
              <a:off x="6441957" y="585240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0" name="Oval 709"/>
            <p:cNvSpPr/>
            <p:nvPr/>
          </p:nvSpPr>
          <p:spPr bwMode="auto">
            <a:xfrm rot="10800000" flipH="1">
              <a:off x="6257108" y="639811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1" name="Oval 710"/>
            <p:cNvSpPr/>
            <p:nvPr/>
          </p:nvSpPr>
          <p:spPr bwMode="auto">
            <a:xfrm rot="10800000" flipH="1">
              <a:off x="6395746" y="680341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2" name="Oval 711"/>
            <p:cNvSpPr/>
            <p:nvPr/>
          </p:nvSpPr>
          <p:spPr bwMode="auto">
            <a:xfrm rot="10800000" flipH="1">
              <a:off x="6228486" y="555284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3" name="Oval 712"/>
            <p:cNvSpPr/>
            <p:nvPr/>
          </p:nvSpPr>
          <p:spPr bwMode="auto">
            <a:xfrm rot="10800000" flipH="1">
              <a:off x="6598187" y="519750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4" name="Oval 713"/>
            <p:cNvSpPr/>
            <p:nvPr/>
          </p:nvSpPr>
          <p:spPr bwMode="auto">
            <a:xfrm rot="10800000" flipH="1">
              <a:off x="6952484" y="6702131"/>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5" name="Oval 714"/>
            <p:cNvSpPr/>
            <p:nvPr/>
          </p:nvSpPr>
          <p:spPr bwMode="auto">
            <a:xfrm rot="10800000" flipH="1">
              <a:off x="6734640" y="686867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6" name="Oval 715"/>
            <p:cNvSpPr/>
            <p:nvPr/>
          </p:nvSpPr>
          <p:spPr bwMode="auto">
            <a:xfrm rot="10800000" flipH="1">
              <a:off x="6811660" y="576087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7" name="Oval 716"/>
            <p:cNvSpPr/>
            <p:nvPr/>
          </p:nvSpPr>
          <p:spPr bwMode="auto">
            <a:xfrm rot="10800000" flipH="1">
              <a:off x="6950298" y="616617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8" name="Oval 717"/>
            <p:cNvSpPr/>
            <p:nvPr/>
          </p:nvSpPr>
          <p:spPr bwMode="auto">
            <a:xfrm rot="10800000" flipH="1">
              <a:off x="6026045" y="6077347"/>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19" name="Oval 718"/>
            <p:cNvSpPr/>
            <p:nvPr/>
          </p:nvSpPr>
          <p:spPr bwMode="auto">
            <a:xfrm rot="10800000" flipH="1">
              <a:off x="5997425" y="5652275"/>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0" name="Oval 719"/>
            <p:cNvSpPr/>
            <p:nvPr/>
          </p:nvSpPr>
          <p:spPr bwMode="auto">
            <a:xfrm rot="10800000" flipH="1">
              <a:off x="6136061" y="6057578"/>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1" name="Oval 720"/>
            <p:cNvSpPr/>
            <p:nvPr/>
          </p:nvSpPr>
          <p:spPr bwMode="auto">
            <a:xfrm rot="10800000" flipH="1">
              <a:off x="6690612" y="5337653"/>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2" name="Oval 721"/>
            <p:cNvSpPr/>
            <p:nvPr/>
          </p:nvSpPr>
          <p:spPr bwMode="auto">
            <a:xfrm rot="10800000" flipH="1">
              <a:off x="6110504" y="5118224"/>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3" name="Oval 722"/>
            <p:cNvSpPr/>
            <p:nvPr/>
          </p:nvSpPr>
          <p:spPr bwMode="auto">
            <a:xfrm rot="10800000" flipH="1">
              <a:off x="6349533" y="531384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4" name="Oval 723"/>
            <p:cNvSpPr/>
            <p:nvPr/>
          </p:nvSpPr>
          <p:spPr bwMode="auto">
            <a:xfrm rot="10800000" flipH="1">
              <a:off x="6488172" y="5719152"/>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5" name="Oval 724"/>
            <p:cNvSpPr/>
            <p:nvPr/>
          </p:nvSpPr>
          <p:spPr bwMode="auto">
            <a:xfrm rot="10800000" flipH="1">
              <a:off x="6272516" y="6802070"/>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6" name="Oval 725"/>
            <p:cNvSpPr/>
            <p:nvPr/>
          </p:nvSpPr>
          <p:spPr bwMode="auto">
            <a:xfrm rot="10800000" flipH="1">
              <a:off x="6503577" y="6041429"/>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7" name="Oval 726"/>
            <p:cNvSpPr/>
            <p:nvPr/>
          </p:nvSpPr>
          <p:spPr bwMode="auto">
            <a:xfrm rot="10800000" flipH="1">
              <a:off x="6642216" y="6446736"/>
              <a:ext cx="92426" cy="88835"/>
            </a:xfrm>
            <a:prstGeom prst="ellipse">
              <a:avLst/>
            </a:prstGeom>
            <a:solidFill>
              <a:srgbClr val="399700"/>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nvGrpSpPr>
            <p:cNvPr id="476" name="Group 150"/>
            <p:cNvGrpSpPr>
              <a:grpSpLocks/>
            </p:cNvGrpSpPr>
            <p:nvPr/>
          </p:nvGrpSpPr>
          <p:grpSpPr bwMode="auto">
            <a:xfrm>
              <a:off x="5792984" y="-472693"/>
              <a:ext cx="669874" cy="635857"/>
              <a:chOff x="309562" y="1823503"/>
              <a:chExt cx="1219201" cy="1157288"/>
            </a:xfrm>
            <a:solidFill>
              <a:srgbClr val="008000"/>
            </a:solidFill>
          </p:grpSpPr>
          <p:sp>
            <p:nvSpPr>
              <p:cNvPr id="477" name="Oval 476"/>
              <p:cNvSpPr/>
              <p:nvPr/>
            </p:nvSpPr>
            <p:spPr bwMode="auto">
              <a:xfrm>
                <a:off x="709612" y="20886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479" name="Oval 478"/>
              <p:cNvSpPr/>
              <p:nvPr/>
            </p:nvSpPr>
            <p:spPr bwMode="auto">
              <a:xfrm>
                <a:off x="696912" y="25108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2" name="Oval 531"/>
              <p:cNvSpPr/>
              <p:nvPr/>
            </p:nvSpPr>
            <p:spPr bwMode="auto">
              <a:xfrm>
                <a:off x="415925" y="23061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3" name="Oval 532"/>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534" name="Oval 533"/>
              <p:cNvSpPr/>
              <p:nvPr/>
            </p:nvSpPr>
            <p:spPr bwMode="auto">
              <a:xfrm>
                <a:off x="879475" y="1823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679" name="Oval 678"/>
              <p:cNvSpPr/>
              <p:nvPr/>
            </p:nvSpPr>
            <p:spPr bwMode="auto">
              <a:xfrm>
                <a:off x="471487" y="20219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8" name="Oval 727"/>
              <p:cNvSpPr/>
              <p:nvPr/>
            </p:nvSpPr>
            <p:spPr bwMode="auto">
              <a:xfrm>
                <a:off x="1014413" y="20060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29" name="Oval 728"/>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0" name="Oval 729"/>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1" name="Oval 730"/>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2" name="Oval 731"/>
              <p:cNvSpPr/>
              <p:nvPr/>
            </p:nvSpPr>
            <p:spPr bwMode="auto">
              <a:xfrm flipV="1">
                <a:off x="1196976" y="24283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3" name="Oval 732"/>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4" name="Oval 733"/>
              <p:cNvSpPr/>
              <p:nvPr/>
            </p:nvSpPr>
            <p:spPr bwMode="auto">
              <a:xfrm>
                <a:off x="403225"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5" name="Oval 734"/>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7" name="Oval 736"/>
              <p:cNvSpPr/>
              <p:nvPr/>
            </p:nvSpPr>
            <p:spPr bwMode="auto">
              <a:xfrm>
                <a:off x="603250" y="22219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8" name="Oval 737"/>
              <p:cNvSpPr/>
              <p:nvPr/>
            </p:nvSpPr>
            <p:spPr bwMode="auto">
              <a:xfrm>
                <a:off x="590550" y="2644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39" name="Oval 738"/>
              <p:cNvSpPr/>
              <p:nvPr/>
            </p:nvSpPr>
            <p:spPr bwMode="auto">
              <a:xfrm>
                <a:off x="309562" y="24394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0" name="Oval 739"/>
              <p:cNvSpPr/>
              <p:nvPr/>
            </p:nvSpPr>
            <p:spPr bwMode="auto">
              <a:xfrm>
                <a:off x="908050" y="25267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49" name="Oval 748"/>
              <p:cNvSpPr/>
              <p:nvPr/>
            </p:nvSpPr>
            <p:spPr bwMode="auto">
              <a:xfrm>
                <a:off x="773112" y="1956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0" name="Oval 749"/>
              <p:cNvSpPr/>
              <p:nvPr/>
            </p:nvSpPr>
            <p:spPr bwMode="auto">
              <a:xfrm>
                <a:off x="365125" y="2155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1" name="Oval 750"/>
              <p:cNvSpPr/>
              <p:nvPr/>
            </p:nvSpPr>
            <p:spPr bwMode="auto">
              <a:xfrm>
                <a:off x="908050" y="2139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2" name="Oval 751"/>
              <p:cNvSpPr/>
              <p:nvPr/>
            </p:nvSpPr>
            <p:spPr bwMode="auto">
              <a:xfrm>
                <a:off x="906462" y="1958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3" name="Oval 752"/>
              <p:cNvSpPr/>
              <p:nvPr/>
            </p:nvSpPr>
            <p:spPr bwMode="auto">
              <a:xfrm>
                <a:off x="893762" y="23807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4" name="Oval 753"/>
              <p:cNvSpPr/>
              <p:nvPr/>
            </p:nvSpPr>
            <p:spPr bwMode="auto">
              <a:xfrm>
                <a:off x="612775" y="21759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5" name="Oval 754"/>
              <p:cNvSpPr/>
              <p:nvPr/>
            </p:nvSpPr>
            <p:spPr bwMode="auto">
              <a:xfrm>
                <a:off x="1211263" y="2263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6" name="Oval 755"/>
              <p:cNvSpPr/>
              <p:nvPr/>
            </p:nvSpPr>
            <p:spPr bwMode="auto">
              <a:xfrm>
                <a:off x="650875" y="18711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7" name="Oval 756"/>
              <p:cNvSpPr/>
              <p:nvPr/>
            </p:nvSpPr>
            <p:spPr bwMode="auto">
              <a:xfrm>
                <a:off x="447675" y="1856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8" name="Oval 757"/>
              <p:cNvSpPr/>
              <p:nvPr/>
            </p:nvSpPr>
            <p:spPr bwMode="auto">
              <a:xfrm>
                <a:off x="1149351" y="19886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59" name="Oval 758"/>
              <p:cNvSpPr/>
              <p:nvPr/>
            </p:nvSpPr>
            <p:spPr bwMode="auto">
              <a:xfrm>
                <a:off x="531812" y="2356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0" name="Oval 759"/>
              <p:cNvSpPr/>
              <p:nvPr/>
            </p:nvSpPr>
            <p:spPr bwMode="auto">
              <a:xfrm>
                <a:off x="801687" y="25934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1" name="Oval 760"/>
              <p:cNvSpPr/>
              <p:nvPr/>
            </p:nvSpPr>
            <p:spPr bwMode="auto">
              <a:xfrm>
                <a:off x="862012" y="22410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2" name="Oval 761"/>
              <p:cNvSpPr/>
              <p:nvPr/>
            </p:nvSpPr>
            <p:spPr bwMode="auto">
              <a:xfrm>
                <a:off x="849312" y="26632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3" name="Oval 762"/>
              <p:cNvSpPr/>
              <p:nvPr/>
            </p:nvSpPr>
            <p:spPr bwMode="auto">
              <a:xfrm>
                <a:off x="568325" y="24585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4" name="Oval 763"/>
              <p:cNvSpPr/>
              <p:nvPr/>
            </p:nvSpPr>
            <p:spPr bwMode="auto">
              <a:xfrm>
                <a:off x="1166813" y="2545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5" name="Oval 764"/>
              <p:cNvSpPr/>
              <p:nvPr/>
            </p:nvSpPr>
            <p:spPr bwMode="auto">
              <a:xfrm>
                <a:off x="1031876" y="1975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6" name="Oval 765"/>
              <p:cNvSpPr/>
              <p:nvPr/>
            </p:nvSpPr>
            <p:spPr bwMode="auto">
              <a:xfrm>
                <a:off x="623887" y="21743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7" name="Oval 766"/>
              <p:cNvSpPr/>
              <p:nvPr/>
            </p:nvSpPr>
            <p:spPr bwMode="auto">
              <a:xfrm>
                <a:off x="1166813" y="21584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8" name="Oval 767"/>
              <p:cNvSpPr/>
              <p:nvPr/>
            </p:nvSpPr>
            <p:spPr bwMode="auto">
              <a:xfrm>
                <a:off x="1014413" y="23934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69" name="Oval 768"/>
              <p:cNvSpPr/>
              <p:nvPr/>
            </p:nvSpPr>
            <p:spPr bwMode="auto">
              <a:xfrm>
                <a:off x="1001713" y="2815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0" name="Oval 769"/>
              <p:cNvSpPr/>
              <p:nvPr/>
            </p:nvSpPr>
            <p:spPr bwMode="auto">
              <a:xfrm>
                <a:off x="720725" y="26109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1" name="Oval 770"/>
              <p:cNvSpPr/>
              <p:nvPr/>
            </p:nvSpPr>
            <p:spPr bwMode="auto">
              <a:xfrm flipV="1">
                <a:off x="1349376" y="2580741"/>
                <a:ext cx="134937" cy="117475"/>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2" name="Oval 771"/>
              <p:cNvSpPr/>
              <p:nvPr/>
            </p:nvSpPr>
            <p:spPr bwMode="auto">
              <a:xfrm>
                <a:off x="1184276" y="2128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3" name="Oval 772"/>
              <p:cNvSpPr/>
              <p:nvPr/>
            </p:nvSpPr>
            <p:spPr bwMode="auto">
              <a:xfrm>
                <a:off x="555625"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4" name="Oval 773"/>
              <p:cNvSpPr/>
              <p:nvPr/>
            </p:nvSpPr>
            <p:spPr bwMode="auto">
              <a:xfrm>
                <a:off x="1319213" y="23108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5" name="Oval 774"/>
              <p:cNvSpPr/>
              <p:nvPr/>
            </p:nvSpPr>
            <p:spPr bwMode="auto">
              <a:xfrm>
                <a:off x="755650" y="23743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6" name="Oval 775"/>
              <p:cNvSpPr/>
              <p:nvPr/>
            </p:nvSpPr>
            <p:spPr bwMode="auto">
              <a:xfrm>
                <a:off x="742950" y="2796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7" name="Oval 776"/>
              <p:cNvSpPr/>
              <p:nvPr/>
            </p:nvSpPr>
            <p:spPr bwMode="auto">
              <a:xfrm>
                <a:off x="461962" y="25918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8" name="Oval 777"/>
              <p:cNvSpPr/>
              <p:nvPr/>
            </p:nvSpPr>
            <p:spPr bwMode="auto">
              <a:xfrm>
                <a:off x="1060451" y="267916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79" name="Oval 778"/>
              <p:cNvSpPr/>
              <p:nvPr/>
            </p:nvSpPr>
            <p:spPr bwMode="auto">
              <a:xfrm>
                <a:off x="925513" y="210925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0" name="Oval 779"/>
              <p:cNvSpPr/>
              <p:nvPr/>
            </p:nvSpPr>
            <p:spPr bwMode="auto">
              <a:xfrm>
                <a:off x="517525" y="230769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1" name="Oval 780"/>
              <p:cNvSpPr/>
              <p:nvPr/>
            </p:nvSpPr>
            <p:spPr bwMode="auto">
              <a:xfrm>
                <a:off x="1060451" y="22918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2" name="Oval 781"/>
              <p:cNvSpPr/>
              <p:nvPr/>
            </p:nvSpPr>
            <p:spPr bwMode="auto">
              <a:xfrm>
                <a:off x="1058863" y="2110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3" name="Oval 782"/>
              <p:cNvSpPr/>
              <p:nvPr/>
            </p:nvSpPr>
            <p:spPr bwMode="auto">
              <a:xfrm>
                <a:off x="1046163" y="2533116"/>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4" name="Oval 783"/>
              <p:cNvSpPr/>
              <p:nvPr/>
            </p:nvSpPr>
            <p:spPr bwMode="auto">
              <a:xfrm>
                <a:off x="765175" y="23283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5" name="Oval 784"/>
              <p:cNvSpPr/>
              <p:nvPr/>
            </p:nvSpPr>
            <p:spPr bwMode="auto">
              <a:xfrm>
                <a:off x="1363663" y="24156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6" name="Oval 785"/>
              <p:cNvSpPr/>
              <p:nvPr/>
            </p:nvSpPr>
            <p:spPr bwMode="auto">
              <a:xfrm>
                <a:off x="803275" y="2023528"/>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7" name="Oval 786"/>
              <p:cNvSpPr/>
              <p:nvPr/>
            </p:nvSpPr>
            <p:spPr bwMode="auto">
              <a:xfrm>
                <a:off x="600075" y="20092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8" name="Oval 787"/>
              <p:cNvSpPr/>
              <p:nvPr/>
            </p:nvSpPr>
            <p:spPr bwMode="auto">
              <a:xfrm>
                <a:off x="1301751" y="21410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89" name="Oval 788"/>
              <p:cNvSpPr/>
              <p:nvPr/>
            </p:nvSpPr>
            <p:spPr bwMode="auto">
              <a:xfrm>
                <a:off x="684212" y="2509303"/>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sp>
            <p:nvSpPr>
              <p:cNvPr id="790" name="Oval 789"/>
              <p:cNvSpPr/>
              <p:nvPr/>
            </p:nvSpPr>
            <p:spPr bwMode="auto">
              <a:xfrm>
                <a:off x="954088" y="2745841"/>
                <a:ext cx="165100" cy="165100"/>
              </a:xfrm>
              <a:prstGeom prst="ellipse">
                <a:avLst/>
              </a:prstGeom>
              <a:grp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pitchFamily="-108" charset="-128"/>
                  <a:cs typeface="ＭＳ Ｐゴシック" pitchFamily="-108" charset="-128"/>
                </a:endParaRPr>
              </a:p>
            </p:txBody>
          </p:sp>
        </p:grpSp>
      </p:grpSp>
      <p:sp>
        <p:nvSpPr>
          <p:cNvPr id="205" name="TextBox 204"/>
          <p:cNvSpPr txBox="1"/>
          <p:nvPr/>
        </p:nvSpPr>
        <p:spPr>
          <a:xfrm>
            <a:off x="-2828333" y="-1913287"/>
            <a:ext cx="9144000"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prstTxWarp prst="textNoShape">
              <a:avLst/>
            </a:prstTxWarp>
            <a:spAutoFit/>
          </a:bodyPr>
          <a:lstStyle/>
          <a:p>
            <a:endParaRPr lang="en-US" sz="800" dirty="0"/>
          </a:p>
          <a:p>
            <a:r>
              <a:rPr lang="en-US" sz="2800" dirty="0"/>
              <a:t>        Step 1: I used a several simplifying </a:t>
            </a:r>
          </a:p>
          <a:p>
            <a:r>
              <a:rPr lang="en-US" sz="2800" dirty="0"/>
              <a:t>                     assumptions in the model</a:t>
            </a:r>
          </a:p>
        </p:txBody>
      </p:sp>
      <p:sp>
        <p:nvSpPr>
          <p:cNvPr id="794" name="Oval 793"/>
          <p:cNvSpPr/>
          <p:nvPr/>
        </p:nvSpPr>
        <p:spPr>
          <a:xfrm rot="10800000">
            <a:off x="8674787" y="3440842"/>
            <a:ext cx="152400" cy="323751"/>
          </a:xfrm>
          <a:prstGeom prst="ellipse">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95" name="Oval 794"/>
          <p:cNvSpPr/>
          <p:nvPr/>
        </p:nvSpPr>
        <p:spPr>
          <a:xfrm rot="10800000">
            <a:off x="8680965" y="3985932"/>
            <a:ext cx="146223" cy="310629"/>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6" name="Chord 795"/>
          <p:cNvSpPr/>
          <p:nvPr/>
        </p:nvSpPr>
        <p:spPr>
          <a:xfrm rot="10800000" flipH="1">
            <a:off x="8601527" y="3982389"/>
            <a:ext cx="301852" cy="313163"/>
          </a:xfrm>
          <a:prstGeom prst="chord">
            <a:avLst>
              <a:gd name="adj1" fmla="val 5329845"/>
              <a:gd name="adj2" fmla="val 16017771"/>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1" name="Oval 790"/>
          <p:cNvSpPr/>
          <p:nvPr/>
        </p:nvSpPr>
        <p:spPr>
          <a:xfrm>
            <a:off x="2375232" y="4869874"/>
            <a:ext cx="91771" cy="917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92" name="Group 1137"/>
          <p:cNvGrpSpPr/>
          <p:nvPr/>
        </p:nvGrpSpPr>
        <p:grpSpPr>
          <a:xfrm>
            <a:off x="2434500" y="4631471"/>
            <a:ext cx="655485" cy="274486"/>
            <a:chOff x="914400" y="3611714"/>
            <a:chExt cx="655485" cy="274486"/>
          </a:xfrm>
        </p:grpSpPr>
        <p:cxnSp>
          <p:nvCxnSpPr>
            <p:cNvPr id="797" name="Straight Connector 796"/>
            <p:cNvCxnSpPr/>
            <p:nvPr/>
          </p:nvCxnSpPr>
          <p:spPr>
            <a:xfrm flipV="1">
              <a:off x="914400" y="3657600"/>
              <a:ext cx="609600" cy="228600"/>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798" name="Oval 797"/>
            <p:cNvSpPr/>
            <p:nvPr/>
          </p:nvSpPr>
          <p:spPr>
            <a:xfrm>
              <a:off x="1478114" y="3611714"/>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99" name="Group 1138"/>
          <p:cNvGrpSpPr/>
          <p:nvPr/>
        </p:nvGrpSpPr>
        <p:grpSpPr>
          <a:xfrm>
            <a:off x="3089985" y="4624358"/>
            <a:ext cx="631495" cy="91771"/>
            <a:chOff x="1569885" y="3604600"/>
            <a:chExt cx="631495" cy="91771"/>
          </a:xfrm>
        </p:grpSpPr>
        <p:cxnSp>
          <p:nvCxnSpPr>
            <p:cNvPr id="800" name="Straight Connector 799"/>
            <p:cNvCxnSpPr>
              <a:stCxn id="798" idx="6"/>
              <a:endCxn id="801" idx="2"/>
            </p:cNvCxnSpPr>
            <p:nvPr/>
          </p:nvCxnSpPr>
          <p:spPr>
            <a:xfrm flipV="1">
              <a:off x="1569885" y="3650486"/>
              <a:ext cx="539724" cy="7114"/>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1" name="Oval 800"/>
            <p:cNvSpPr/>
            <p:nvPr/>
          </p:nvSpPr>
          <p:spPr>
            <a:xfrm>
              <a:off x="2109609" y="3604600"/>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05" name="Group 804"/>
          <p:cNvGrpSpPr/>
          <p:nvPr/>
        </p:nvGrpSpPr>
        <p:grpSpPr>
          <a:xfrm>
            <a:off x="4263300" y="4857071"/>
            <a:ext cx="655485" cy="91771"/>
            <a:chOff x="2743200" y="3837313"/>
            <a:chExt cx="655485" cy="91771"/>
          </a:xfrm>
        </p:grpSpPr>
        <p:cxnSp>
          <p:nvCxnSpPr>
            <p:cNvPr id="806" name="Straight Connector 805"/>
            <p:cNvCxnSpPr/>
            <p:nvPr/>
          </p:nvCxnSpPr>
          <p:spPr>
            <a:xfrm flipV="1">
              <a:off x="2743200" y="3886200"/>
              <a:ext cx="609600" cy="42884"/>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7" name="Oval 806"/>
            <p:cNvSpPr/>
            <p:nvPr/>
          </p:nvSpPr>
          <p:spPr>
            <a:xfrm>
              <a:off x="3306914" y="3837313"/>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02" name="Group 801"/>
          <p:cNvGrpSpPr/>
          <p:nvPr/>
        </p:nvGrpSpPr>
        <p:grpSpPr>
          <a:xfrm>
            <a:off x="3721479" y="4670244"/>
            <a:ext cx="618020" cy="321883"/>
            <a:chOff x="2201380" y="3650486"/>
            <a:chExt cx="618020" cy="321883"/>
          </a:xfrm>
        </p:grpSpPr>
        <p:cxnSp>
          <p:nvCxnSpPr>
            <p:cNvPr id="803" name="Straight Connector 802"/>
            <p:cNvCxnSpPr>
              <a:stCxn id="801" idx="6"/>
            </p:cNvCxnSpPr>
            <p:nvPr/>
          </p:nvCxnSpPr>
          <p:spPr>
            <a:xfrm>
              <a:off x="2201380" y="3650486"/>
              <a:ext cx="555260" cy="242445"/>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04" name="Oval 803"/>
            <p:cNvSpPr/>
            <p:nvPr/>
          </p:nvSpPr>
          <p:spPr>
            <a:xfrm>
              <a:off x="2727629" y="3880598"/>
              <a:ext cx="91771" cy="9177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808" name="TextBox 807"/>
          <p:cNvSpPr txBox="1"/>
          <p:nvPr/>
        </p:nvSpPr>
        <p:spPr>
          <a:xfrm>
            <a:off x="2497651" y="4863313"/>
            <a:ext cx="2492313" cy="1077218"/>
          </a:xfrm>
          <a:prstGeom prst="rect">
            <a:avLst/>
          </a:prstGeom>
          <a:noFill/>
        </p:spPr>
        <p:txBody>
          <a:bodyPr wrap="square" rtlCol="0">
            <a:spAutoFit/>
          </a:bodyPr>
          <a:lstStyle/>
          <a:p>
            <a:r>
              <a:rPr lang="en-US" sz="3200" dirty="0">
                <a:solidFill>
                  <a:schemeClr val="bg1"/>
                </a:solidFill>
              </a:rPr>
              <a:t>Small particle</a:t>
            </a:r>
          </a:p>
          <a:p>
            <a:r>
              <a:rPr lang="en-US" sz="3200" dirty="0">
                <a:solidFill>
                  <a:schemeClr val="bg1"/>
                </a:solidFill>
              </a:rPr>
              <a:t>signal</a:t>
            </a:r>
          </a:p>
        </p:txBody>
      </p:sp>
      <p:sp>
        <p:nvSpPr>
          <p:cNvPr id="809" name="TextBox 808"/>
          <p:cNvSpPr txBox="1"/>
          <p:nvPr/>
        </p:nvSpPr>
        <p:spPr>
          <a:xfrm>
            <a:off x="3886201" y="2283033"/>
            <a:ext cx="2492313" cy="1077218"/>
          </a:xfrm>
          <a:prstGeom prst="rect">
            <a:avLst/>
          </a:prstGeom>
          <a:noFill/>
        </p:spPr>
        <p:txBody>
          <a:bodyPr wrap="square" rtlCol="0">
            <a:spAutoFit/>
          </a:bodyPr>
          <a:lstStyle/>
          <a:p>
            <a:r>
              <a:rPr lang="en-US" sz="3200" dirty="0">
                <a:solidFill>
                  <a:schemeClr val="accent3">
                    <a:lumMod val="75000"/>
                  </a:schemeClr>
                </a:solidFill>
              </a:rPr>
              <a:t>Large particle</a:t>
            </a:r>
          </a:p>
          <a:p>
            <a:r>
              <a:rPr lang="en-US" sz="3200" dirty="0">
                <a:solidFill>
                  <a:schemeClr val="accent3">
                    <a:lumMod val="75000"/>
                  </a:schemeClr>
                </a:solidFill>
              </a:rPr>
              <a:t>signal</a:t>
            </a:r>
          </a:p>
        </p:txBody>
      </p:sp>
      <p:sp>
        <p:nvSpPr>
          <p:cNvPr id="810" name="TextBox 809"/>
          <p:cNvSpPr txBox="1"/>
          <p:nvPr/>
        </p:nvSpPr>
        <p:spPr>
          <a:xfrm>
            <a:off x="1524000" y="-4275"/>
            <a:ext cx="9144000" cy="646331"/>
          </a:xfrm>
          <a:prstGeom prst="rect">
            <a:avLst/>
          </a:prstGeom>
        </p:spPr>
        <p:style>
          <a:lnRef idx="1">
            <a:schemeClr val="accent1"/>
          </a:lnRef>
          <a:fillRef idx="2">
            <a:schemeClr val="accent1"/>
          </a:fillRef>
          <a:effectRef idx="1">
            <a:schemeClr val="accent1"/>
          </a:effectRef>
          <a:fontRef idx="minor">
            <a:schemeClr val="dk1"/>
          </a:fontRef>
        </p:style>
        <p:txBody>
          <a:bodyPr anchor="ctr">
            <a:prstTxWarp prst="textNoShape">
              <a:avLst/>
            </a:prstTxWarp>
            <a:spAutoFit/>
          </a:bodyPr>
          <a:lstStyle/>
          <a:p>
            <a:pPr algn="ctr"/>
            <a:endParaRPr lang="en-US" sz="800" dirty="0"/>
          </a:p>
          <a:p>
            <a:pPr algn="ctr"/>
            <a:r>
              <a:rPr lang="en-US" sz="2800" dirty="0"/>
              <a:t>Large particles cause “spikes”</a:t>
            </a:r>
          </a:p>
        </p:txBody>
      </p:sp>
      <p:sp>
        <p:nvSpPr>
          <p:cNvPr id="812" name="TextBox 811">
            <a:extLst>
              <a:ext uri="{FF2B5EF4-FFF2-40B4-BE49-F238E27FC236}">
                <a16:creationId xmlns="" xmlns:a16="http://schemas.microsoft.com/office/drawing/2014/main" id="{9DDD23F3-3BF3-A840-AEB7-351328E0B58D}"/>
              </a:ext>
            </a:extLst>
          </p:cNvPr>
          <p:cNvSpPr txBox="1"/>
          <p:nvPr/>
        </p:nvSpPr>
        <p:spPr>
          <a:xfrm rot="16200000">
            <a:off x="-707395" y="3090419"/>
            <a:ext cx="5062899" cy="1015663"/>
          </a:xfrm>
          <a:prstGeom prst="rect">
            <a:avLst/>
          </a:prstGeom>
          <a:noFill/>
        </p:spPr>
        <p:txBody>
          <a:bodyPr wrap="square" rtlCol="0">
            <a:spAutoFit/>
          </a:bodyPr>
          <a:lstStyle/>
          <a:p>
            <a:pPr algn="ctr"/>
            <a:r>
              <a:rPr lang="en-US" sz="3000" dirty="0"/>
              <a:t>Chlorophyll fluorescence or </a:t>
            </a:r>
            <a:r>
              <a:rPr lang="en-US" sz="3000" dirty="0" smtClean="0"/>
              <a:t>backscatter</a:t>
            </a:r>
            <a:endParaRPr lang="en-US" sz="3000" dirty="0"/>
          </a:p>
        </p:txBody>
      </p:sp>
      <p:sp>
        <p:nvSpPr>
          <p:cNvPr id="811" name="Left Arrow 810">
            <a:extLst>
              <a:ext uri="{FF2B5EF4-FFF2-40B4-BE49-F238E27FC236}">
                <a16:creationId xmlns="" xmlns:a16="http://schemas.microsoft.com/office/drawing/2014/main" id="{D12C79E5-0B77-2248-9E9C-5FE8FBAF330D}"/>
              </a:ext>
            </a:extLst>
          </p:cNvPr>
          <p:cNvSpPr/>
          <p:nvPr/>
        </p:nvSpPr>
        <p:spPr>
          <a:xfrm rot="20114533" flipH="1">
            <a:off x="8044341" y="3474322"/>
            <a:ext cx="709590" cy="505589"/>
          </a:xfrm>
          <a:prstGeom prst="leftArrow">
            <a:avLst>
              <a:gd name="adj1" fmla="val 25343"/>
              <a:gd name="adj2" fmla="val 5000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13" name="Slide Number Placeholder 2"/>
          <p:cNvSpPr>
            <a:spLocks noGrp="1"/>
          </p:cNvSpPr>
          <p:nvPr>
            <p:ph type="sldNum" sz="quarter" idx="12"/>
          </p:nvPr>
        </p:nvSpPr>
        <p:spPr>
          <a:xfrm>
            <a:off x="8610600" y="6356350"/>
            <a:ext cx="2743200" cy="365125"/>
          </a:xfrm>
        </p:spPr>
        <p:txBody>
          <a:bodyPr/>
          <a:lstStyle/>
          <a:p>
            <a:r>
              <a:rPr lang="en-US" dirty="0" smtClean="0"/>
              <a:t>Credit: Nathan Briggs</a:t>
            </a:r>
            <a:endParaRPr lang="en-US" dirty="0"/>
          </a:p>
        </p:txBody>
      </p:sp>
    </p:spTree>
    <p:extLst>
      <p:ext uri="{BB962C8B-B14F-4D97-AF65-F5344CB8AC3E}">
        <p14:creationId xmlns:p14="http://schemas.microsoft.com/office/powerpoint/2010/main" val="574337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04989"/>
            <a:ext cx="6371492" cy="4351338"/>
          </a:xfrm>
        </p:spPr>
        <p:txBody>
          <a:bodyPr/>
          <a:lstStyle/>
          <a:p>
            <a:pPr lvl="0"/>
            <a:r>
              <a:rPr lang="en-GB" dirty="0" smtClean="0"/>
              <a:t>Fluorescence </a:t>
            </a:r>
            <a:r>
              <a:rPr lang="en-GB" dirty="0" smtClean="0">
                <a:sym typeface="Wingdings" panose="05000000000000000000" pitchFamily="2" charset="2"/>
              </a:rPr>
              <a:t></a:t>
            </a:r>
            <a:r>
              <a:rPr lang="en-GB" dirty="0" smtClean="0"/>
              <a:t> </a:t>
            </a:r>
            <a:r>
              <a:rPr lang="en-GB" dirty="0"/>
              <a:t>calibrate with bottle data </a:t>
            </a:r>
            <a:r>
              <a:rPr lang="en-GB" sz="2000" dirty="0" smtClean="0"/>
              <a:t>(R</a:t>
            </a:r>
            <a:r>
              <a:rPr lang="en-GB" sz="2000" baseline="30000" dirty="0" smtClean="0"/>
              <a:t>2</a:t>
            </a:r>
            <a:r>
              <a:rPr lang="en-GB" sz="2000" dirty="0" smtClean="0"/>
              <a:t>=0.97 &amp; 0.96</a:t>
            </a:r>
            <a:r>
              <a:rPr lang="en-GB" sz="2000" dirty="0" smtClean="0"/>
              <a:t>)</a:t>
            </a:r>
            <a:r>
              <a:rPr lang="en-GB" dirty="0">
                <a:sym typeface="Wingdings" panose="05000000000000000000" pitchFamily="2" charset="2"/>
              </a:rPr>
              <a:t> </a:t>
            </a:r>
            <a:r>
              <a:rPr lang="en-GB" dirty="0" smtClean="0"/>
              <a:t> </a:t>
            </a:r>
            <a:r>
              <a:rPr lang="en-GB" dirty="0" smtClean="0"/>
              <a:t>chlorophyll a concentration.</a:t>
            </a:r>
          </a:p>
          <a:p>
            <a:pPr lvl="0"/>
            <a:endParaRPr lang="en-GB" dirty="0" smtClean="0"/>
          </a:p>
          <a:p>
            <a:pPr lvl="0"/>
            <a:r>
              <a:rPr lang="en-GB" dirty="0" smtClean="0"/>
              <a:t>Backscatter (700 nm</a:t>
            </a:r>
            <a:r>
              <a:rPr lang="en-GB" dirty="0" smtClean="0"/>
              <a:t>)</a:t>
            </a:r>
            <a:r>
              <a:rPr lang="en-GB" dirty="0">
                <a:sym typeface="Wingdings" panose="05000000000000000000" pitchFamily="2" charset="2"/>
              </a:rPr>
              <a:t> </a:t>
            </a:r>
            <a:r>
              <a:rPr lang="en-GB" dirty="0" smtClean="0"/>
              <a:t> </a:t>
            </a:r>
            <a:r>
              <a:rPr lang="en-GB" dirty="0" smtClean="0"/>
              <a:t>backscattering </a:t>
            </a:r>
            <a:r>
              <a:rPr lang="en-GB" dirty="0">
                <a:sym typeface="Wingdings" panose="05000000000000000000" pitchFamily="2" charset="2"/>
              </a:rPr>
              <a:t></a:t>
            </a:r>
            <a:r>
              <a:rPr lang="en-GB" dirty="0" smtClean="0"/>
              <a:t> </a:t>
            </a:r>
            <a:r>
              <a:rPr lang="en-GB" dirty="0" smtClean="0"/>
              <a:t>(calibrate with conversion factor from literature) </a:t>
            </a:r>
            <a:r>
              <a:rPr lang="en-GB" dirty="0">
                <a:sym typeface="Wingdings" panose="05000000000000000000" pitchFamily="2" charset="2"/>
              </a:rPr>
              <a:t></a:t>
            </a:r>
            <a:r>
              <a:rPr lang="en-GB" dirty="0" smtClean="0"/>
              <a:t> POC concentration.</a:t>
            </a:r>
            <a:endParaRPr lang="en-GB" dirty="0" smtClean="0"/>
          </a:p>
          <a:p>
            <a:pPr lvl="1"/>
            <a:endParaRPr lang="en-GB" dirty="0" smtClean="0"/>
          </a:p>
        </p:txBody>
      </p:sp>
      <p:sp>
        <p:nvSpPr>
          <p:cNvPr id="5" name="Down Arrow 4"/>
          <p:cNvSpPr/>
          <p:nvPr/>
        </p:nvSpPr>
        <p:spPr>
          <a:xfrm rot="5400000">
            <a:off x="6559018" y="5265408"/>
            <a:ext cx="577361" cy="172471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Down Arrow 7"/>
          <p:cNvSpPr/>
          <p:nvPr/>
        </p:nvSpPr>
        <p:spPr>
          <a:xfrm rot="5400000">
            <a:off x="6559018" y="4427932"/>
            <a:ext cx="577361" cy="172471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TextBox 8"/>
          <p:cNvSpPr txBox="1"/>
          <p:nvPr/>
        </p:nvSpPr>
        <p:spPr>
          <a:xfrm>
            <a:off x="1027566" y="5059456"/>
            <a:ext cx="4863125" cy="461665"/>
          </a:xfrm>
          <a:prstGeom prst="rect">
            <a:avLst/>
          </a:prstGeom>
          <a:noFill/>
        </p:spPr>
        <p:txBody>
          <a:bodyPr wrap="square" rtlCol="0">
            <a:spAutoFit/>
          </a:bodyPr>
          <a:lstStyle/>
          <a:p>
            <a:pPr algn="r"/>
            <a:r>
              <a:rPr lang="en-US" sz="2400" dirty="0" smtClean="0">
                <a:solidFill>
                  <a:srgbClr val="C00000"/>
                </a:solidFill>
              </a:rPr>
              <a:t>Baseline = background concentration</a:t>
            </a:r>
            <a:endParaRPr lang="en-US" sz="2400" dirty="0">
              <a:solidFill>
                <a:srgbClr val="C00000"/>
              </a:solidFill>
            </a:endParaRPr>
          </a:p>
        </p:txBody>
      </p:sp>
      <p:sp>
        <p:nvSpPr>
          <p:cNvPr id="10" name="TextBox 9"/>
          <p:cNvSpPr txBox="1"/>
          <p:nvPr/>
        </p:nvSpPr>
        <p:spPr>
          <a:xfrm>
            <a:off x="225321" y="5896932"/>
            <a:ext cx="5665370" cy="461665"/>
          </a:xfrm>
          <a:prstGeom prst="rect">
            <a:avLst/>
          </a:prstGeom>
          <a:noFill/>
        </p:spPr>
        <p:txBody>
          <a:bodyPr wrap="square" rtlCol="0">
            <a:spAutoFit/>
          </a:bodyPr>
          <a:lstStyle/>
          <a:p>
            <a:pPr algn="r"/>
            <a:r>
              <a:rPr lang="en-US" sz="2400" dirty="0" smtClean="0"/>
              <a:t>Spikes = larger particles and/or aggregates</a:t>
            </a:r>
            <a:endParaRPr lang="en-US" sz="2400" dirty="0"/>
          </a:p>
        </p:txBody>
      </p:sp>
      <p:sp>
        <p:nvSpPr>
          <p:cNvPr id="11"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Optical proxies &amp; spikes</a:t>
            </a:r>
            <a:endParaRPr lang="en-GB" dirty="0"/>
          </a:p>
        </p:txBody>
      </p:sp>
      <p:grpSp>
        <p:nvGrpSpPr>
          <p:cNvPr id="17" name="Group 16"/>
          <p:cNvGrpSpPr/>
          <p:nvPr/>
        </p:nvGrpSpPr>
        <p:grpSpPr>
          <a:xfrm>
            <a:off x="7103067" y="-63374"/>
            <a:ext cx="5315980" cy="9874124"/>
            <a:chOff x="7103067" y="-82424"/>
            <a:chExt cx="5315980" cy="9874124"/>
          </a:xfrm>
        </p:grpSpPr>
        <p:grpSp>
          <p:nvGrpSpPr>
            <p:cNvPr id="15" name="Group 14"/>
            <p:cNvGrpSpPr/>
            <p:nvPr/>
          </p:nvGrpSpPr>
          <p:grpSpPr>
            <a:xfrm>
              <a:off x="7103067" y="-82424"/>
              <a:ext cx="5315980" cy="9874124"/>
              <a:chOff x="7103067" y="108076"/>
              <a:chExt cx="5315980" cy="9874124"/>
            </a:xfrm>
          </p:grpSpPr>
          <p:grpSp>
            <p:nvGrpSpPr>
              <p:cNvPr id="14" name="Group 13"/>
              <p:cNvGrpSpPr/>
              <p:nvPr/>
            </p:nvGrpSpPr>
            <p:grpSpPr>
              <a:xfrm>
                <a:off x="7103067" y="108076"/>
                <a:ext cx="5315980" cy="9874124"/>
                <a:chOff x="7103067" y="108076"/>
                <a:chExt cx="5315980" cy="9874124"/>
              </a:xfrm>
            </p:grpSpPr>
            <p:grpSp>
              <p:nvGrpSpPr>
                <p:cNvPr id="2" name="Group 1"/>
                <p:cNvGrpSpPr/>
                <p:nvPr/>
              </p:nvGrpSpPr>
              <p:grpSpPr>
                <a:xfrm>
                  <a:off x="7103067" y="108076"/>
                  <a:ext cx="5315980" cy="9874124"/>
                  <a:chOff x="7541217" y="-44324"/>
                  <a:chExt cx="4801629" cy="897377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17" y="-44324"/>
                    <a:ext cx="4801629" cy="8973776"/>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87743" b="3128"/>
                  <a:stretch/>
                </p:blipFill>
                <p:spPr>
                  <a:xfrm>
                    <a:off x="7541217" y="5429508"/>
                    <a:ext cx="4801629" cy="819150"/>
                  </a:xfrm>
                  <a:prstGeom prst="rect">
                    <a:avLst/>
                  </a:prstGeom>
                </p:spPr>
              </p:pic>
            </p:grpSp>
            <p:sp>
              <p:nvSpPr>
                <p:cNvPr id="13" name="Rectangle 12"/>
                <p:cNvSpPr/>
                <p:nvPr/>
              </p:nvSpPr>
              <p:spPr>
                <a:xfrm>
                  <a:off x="7353300" y="5896932"/>
                  <a:ext cx="53340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Freeform 6"/>
              <p:cNvSpPr/>
              <p:nvPr/>
            </p:nvSpPr>
            <p:spPr>
              <a:xfrm>
                <a:off x="8610549" y="876300"/>
                <a:ext cx="648467" cy="5410625"/>
              </a:xfrm>
              <a:custGeom>
                <a:avLst/>
                <a:gdLst>
                  <a:gd name="connsiteX0" fmla="*/ 457251 w 648467"/>
                  <a:gd name="connsiteY0" fmla="*/ 0 h 5410625"/>
                  <a:gd name="connsiteX1" fmla="*/ 476301 w 648467"/>
                  <a:gd name="connsiteY1" fmla="*/ 95250 h 5410625"/>
                  <a:gd name="connsiteX2" fmla="*/ 495351 w 648467"/>
                  <a:gd name="connsiteY2" fmla="*/ 152400 h 5410625"/>
                  <a:gd name="connsiteX3" fmla="*/ 552501 w 648467"/>
                  <a:gd name="connsiteY3" fmla="*/ 171450 h 5410625"/>
                  <a:gd name="connsiteX4" fmla="*/ 590601 w 648467"/>
                  <a:gd name="connsiteY4" fmla="*/ 533400 h 5410625"/>
                  <a:gd name="connsiteX5" fmla="*/ 609651 w 648467"/>
                  <a:gd name="connsiteY5" fmla="*/ 609600 h 5410625"/>
                  <a:gd name="connsiteX6" fmla="*/ 647751 w 648467"/>
                  <a:gd name="connsiteY6" fmla="*/ 819150 h 5410625"/>
                  <a:gd name="connsiteX7" fmla="*/ 628701 w 648467"/>
                  <a:gd name="connsiteY7" fmla="*/ 1123950 h 5410625"/>
                  <a:gd name="connsiteX8" fmla="*/ 514401 w 648467"/>
                  <a:gd name="connsiteY8" fmla="*/ 1200150 h 5410625"/>
                  <a:gd name="connsiteX9" fmla="*/ 495351 w 648467"/>
                  <a:gd name="connsiteY9" fmla="*/ 1257300 h 5410625"/>
                  <a:gd name="connsiteX10" fmla="*/ 381051 w 648467"/>
                  <a:gd name="connsiteY10" fmla="*/ 1276350 h 5410625"/>
                  <a:gd name="connsiteX11" fmla="*/ 247701 w 648467"/>
                  <a:gd name="connsiteY11" fmla="*/ 1314450 h 5410625"/>
                  <a:gd name="connsiteX12" fmla="*/ 209601 w 648467"/>
                  <a:gd name="connsiteY12" fmla="*/ 1371600 h 5410625"/>
                  <a:gd name="connsiteX13" fmla="*/ 152451 w 648467"/>
                  <a:gd name="connsiteY13" fmla="*/ 1485900 h 5410625"/>
                  <a:gd name="connsiteX14" fmla="*/ 114351 w 648467"/>
                  <a:gd name="connsiteY14" fmla="*/ 1657350 h 5410625"/>
                  <a:gd name="connsiteX15" fmla="*/ 76251 w 648467"/>
                  <a:gd name="connsiteY15" fmla="*/ 1714500 h 5410625"/>
                  <a:gd name="connsiteX16" fmla="*/ 95301 w 648467"/>
                  <a:gd name="connsiteY16" fmla="*/ 1771650 h 5410625"/>
                  <a:gd name="connsiteX17" fmla="*/ 57201 w 648467"/>
                  <a:gd name="connsiteY17" fmla="*/ 1962150 h 5410625"/>
                  <a:gd name="connsiteX18" fmla="*/ 76251 w 648467"/>
                  <a:gd name="connsiteY18" fmla="*/ 2209800 h 5410625"/>
                  <a:gd name="connsiteX19" fmla="*/ 95301 w 648467"/>
                  <a:gd name="connsiteY19" fmla="*/ 2266950 h 5410625"/>
                  <a:gd name="connsiteX20" fmla="*/ 57201 w 648467"/>
                  <a:gd name="connsiteY20" fmla="*/ 2476500 h 5410625"/>
                  <a:gd name="connsiteX21" fmla="*/ 76251 w 648467"/>
                  <a:gd name="connsiteY21" fmla="*/ 2724150 h 5410625"/>
                  <a:gd name="connsiteX22" fmla="*/ 95301 w 648467"/>
                  <a:gd name="connsiteY22" fmla="*/ 2876550 h 5410625"/>
                  <a:gd name="connsiteX23" fmla="*/ 76251 w 648467"/>
                  <a:gd name="connsiteY23" fmla="*/ 3028950 h 5410625"/>
                  <a:gd name="connsiteX24" fmla="*/ 57201 w 648467"/>
                  <a:gd name="connsiteY24" fmla="*/ 3657600 h 5410625"/>
                  <a:gd name="connsiteX25" fmla="*/ 38151 w 648467"/>
                  <a:gd name="connsiteY25" fmla="*/ 3733800 h 5410625"/>
                  <a:gd name="connsiteX26" fmla="*/ 57201 w 648467"/>
                  <a:gd name="connsiteY26" fmla="*/ 4381500 h 5410625"/>
                  <a:gd name="connsiteX27" fmla="*/ 38151 w 648467"/>
                  <a:gd name="connsiteY27" fmla="*/ 4762500 h 5410625"/>
                  <a:gd name="connsiteX28" fmla="*/ 19101 w 648467"/>
                  <a:gd name="connsiteY28" fmla="*/ 5276850 h 5410625"/>
                  <a:gd name="connsiteX29" fmla="*/ 51 w 648467"/>
                  <a:gd name="connsiteY29" fmla="*/ 5353050 h 54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48467" h="5410625">
                    <a:moveTo>
                      <a:pt x="457251" y="0"/>
                    </a:moveTo>
                    <a:cubicBezTo>
                      <a:pt x="463601" y="31750"/>
                      <a:pt x="468448" y="63838"/>
                      <a:pt x="476301" y="95250"/>
                    </a:cubicBezTo>
                    <a:cubicBezTo>
                      <a:pt x="481171" y="114731"/>
                      <a:pt x="481152" y="138201"/>
                      <a:pt x="495351" y="152400"/>
                    </a:cubicBezTo>
                    <a:cubicBezTo>
                      <a:pt x="509550" y="166599"/>
                      <a:pt x="533451" y="165100"/>
                      <a:pt x="552501" y="171450"/>
                    </a:cubicBezTo>
                    <a:cubicBezTo>
                      <a:pt x="607175" y="335472"/>
                      <a:pt x="552896" y="156352"/>
                      <a:pt x="590601" y="533400"/>
                    </a:cubicBezTo>
                    <a:cubicBezTo>
                      <a:pt x="593206" y="559452"/>
                      <a:pt x="605347" y="583775"/>
                      <a:pt x="609651" y="609600"/>
                    </a:cubicBezTo>
                    <a:cubicBezTo>
                      <a:pt x="645552" y="825007"/>
                      <a:pt x="606879" y="696534"/>
                      <a:pt x="647751" y="819150"/>
                    </a:cubicBezTo>
                    <a:cubicBezTo>
                      <a:pt x="641401" y="920750"/>
                      <a:pt x="662330" y="1027867"/>
                      <a:pt x="628701" y="1123950"/>
                    </a:cubicBezTo>
                    <a:cubicBezTo>
                      <a:pt x="613574" y="1167170"/>
                      <a:pt x="514401" y="1200150"/>
                      <a:pt x="514401" y="1200150"/>
                    </a:cubicBezTo>
                    <a:cubicBezTo>
                      <a:pt x="508051" y="1219200"/>
                      <a:pt x="512786" y="1247337"/>
                      <a:pt x="495351" y="1257300"/>
                    </a:cubicBezTo>
                    <a:cubicBezTo>
                      <a:pt x="461815" y="1276464"/>
                      <a:pt x="418926" y="1268775"/>
                      <a:pt x="381051" y="1276350"/>
                    </a:cubicBezTo>
                    <a:cubicBezTo>
                      <a:pt x="321250" y="1288310"/>
                      <a:pt x="302170" y="1296294"/>
                      <a:pt x="247701" y="1314450"/>
                    </a:cubicBezTo>
                    <a:cubicBezTo>
                      <a:pt x="235001" y="1333500"/>
                      <a:pt x="219840" y="1351122"/>
                      <a:pt x="209601" y="1371600"/>
                    </a:cubicBezTo>
                    <a:cubicBezTo>
                      <a:pt x="130731" y="1529341"/>
                      <a:pt x="261640" y="1322116"/>
                      <a:pt x="152451" y="1485900"/>
                    </a:cubicBezTo>
                    <a:cubicBezTo>
                      <a:pt x="145134" y="1529800"/>
                      <a:pt x="137799" y="1610453"/>
                      <a:pt x="114351" y="1657350"/>
                    </a:cubicBezTo>
                    <a:cubicBezTo>
                      <a:pt x="104112" y="1677828"/>
                      <a:pt x="88951" y="1695450"/>
                      <a:pt x="76251" y="1714500"/>
                    </a:cubicBezTo>
                    <a:cubicBezTo>
                      <a:pt x="82601" y="1733550"/>
                      <a:pt x="95301" y="1751570"/>
                      <a:pt x="95301" y="1771650"/>
                    </a:cubicBezTo>
                    <a:cubicBezTo>
                      <a:pt x="95301" y="1859209"/>
                      <a:pt x="80661" y="1891771"/>
                      <a:pt x="57201" y="1962150"/>
                    </a:cubicBezTo>
                    <a:cubicBezTo>
                      <a:pt x="63551" y="2044700"/>
                      <a:pt x="65982" y="2127645"/>
                      <a:pt x="76251" y="2209800"/>
                    </a:cubicBezTo>
                    <a:cubicBezTo>
                      <a:pt x="78742" y="2229725"/>
                      <a:pt x="95301" y="2246870"/>
                      <a:pt x="95301" y="2266950"/>
                    </a:cubicBezTo>
                    <a:cubicBezTo>
                      <a:pt x="95301" y="2335208"/>
                      <a:pt x="73874" y="2409807"/>
                      <a:pt x="57201" y="2476500"/>
                    </a:cubicBezTo>
                    <a:cubicBezTo>
                      <a:pt x="63551" y="2559050"/>
                      <a:pt x="68401" y="2641729"/>
                      <a:pt x="76251" y="2724150"/>
                    </a:cubicBezTo>
                    <a:cubicBezTo>
                      <a:pt x="81105" y="2775115"/>
                      <a:pt x="95301" y="2825355"/>
                      <a:pt x="95301" y="2876550"/>
                    </a:cubicBezTo>
                    <a:cubicBezTo>
                      <a:pt x="95301" y="2927745"/>
                      <a:pt x="82601" y="2978150"/>
                      <a:pt x="76251" y="3028950"/>
                    </a:cubicBezTo>
                    <a:cubicBezTo>
                      <a:pt x="69901" y="3238500"/>
                      <a:pt x="68517" y="3448259"/>
                      <a:pt x="57201" y="3657600"/>
                    </a:cubicBezTo>
                    <a:cubicBezTo>
                      <a:pt x="55788" y="3683744"/>
                      <a:pt x="38151" y="3707618"/>
                      <a:pt x="38151" y="3733800"/>
                    </a:cubicBezTo>
                    <a:cubicBezTo>
                      <a:pt x="38151" y="3949793"/>
                      <a:pt x="50851" y="4165600"/>
                      <a:pt x="57201" y="4381500"/>
                    </a:cubicBezTo>
                    <a:cubicBezTo>
                      <a:pt x="50851" y="4508500"/>
                      <a:pt x="43557" y="4635456"/>
                      <a:pt x="38151" y="4762500"/>
                    </a:cubicBezTo>
                    <a:cubicBezTo>
                      <a:pt x="30857" y="4933912"/>
                      <a:pt x="30514" y="5105662"/>
                      <a:pt x="19101" y="5276850"/>
                    </a:cubicBezTo>
                    <a:cubicBezTo>
                      <a:pt x="-1957" y="5592721"/>
                      <a:pt x="51" y="5234010"/>
                      <a:pt x="51" y="535305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8499116" y="6073565"/>
              <a:ext cx="495880" cy="82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28012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8635" y="6269375"/>
            <a:ext cx="1742966" cy="366961"/>
          </a:xfrm>
          <a:prstGeom prst="rect">
            <a:avLst/>
          </a:prstGeom>
          <a:solidFill>
            <a:srgbClr val="00FFFF"/>
          </a:solidFill>
          <a:ln>
            <a:solidFill>
              <a:schemeClr val="tx1">
                <a:lumMod val="75000"/>
                <a:lumOff val="25000"/>
              </a:schemeClr>
            </a:solidFill>
          </a:ln>
        </p:spPr>
        <p:txBody>
          <a:bodyPr wrap="square" rtlCol="0">
            <a:spAutoFit/>
          </a:bodyPr>
          <a:lstStyle/>
          <a:p>
            <a:pPr algn="ctr"/>
            <a:r>
              <a:rPr lang="en-US" b="1" dirty="0" smtClean="0"/>
              <a:t>P3A</a:t>
            </a:r>
            <a:endParaRPr lang="en-US" b="1" dirty="0"/>
          </a:p>
        </p:txBody>
      </p:sp>
      <p:sp>
        <p:nvSpPr>
          <p:cNvPr id="11" name="TextBox 10"/>
          <p:cNvSpPr txBox="1"/>
          <p:nvPr/>
        </p:nvSpPr>
        <p:spPr>
          <a:xfrm>
            <a:off x="3507053" y="6269375"/>
            <a:ext cx="2118231" cy="369332"/>
          </a:xfrm>
          <a:prstGeom prst="rect">
            <a:avLst/>
          </a:prstGeom>
          <a:solidFill>
            <a:srgbClr val="002060"/>
          </a:solidFill>
          <a:ln>
            <a:solidFill>
              <a:schemeClr val="tx1">
                <a:lumMod val="75000"/>
                <a:lumOff val="25000"/>
              </a:schemeClr>
            </a:solidFill>
          </a:ln>
        </p:spPr>
        <p:txBody>
          <a:bodyPr wrap="square" rtlCol="0">
            <a:spAutoFit/>
          </a:bodyPr>
          <a:lstStyle/>
          <a:p>
            <a:pPr algn="ctr"/>
            <a:r>
              <a:rPr lang="en-US" b="1" dirty="0" smtClean="0">
                <a:solidFill>
                  <a:schemeClr val="bg2"/>
                </a:solidFill>
              </a:rPr>
              <a:t>P3B</a:t>
            </a:r>
            <a:endParaRPr lang="en-US" b="1" dirty="0">
              <a:solidFill>
                <a:schemeClr val="bg2"/>
              </a:solidFill>
            </a:endParaRPr>
          </a:p>
        </p:txBody>
      </p:sp>
      <p:sp>
        <p:nvSpPr>
          <p:cNvPr id="12" name="TextBox 11"/>
          <p:cNvSpPr txBox="1"/>
          <p:nvPr/>
        </p:nvSpPr>
        <p:spPr>
          <a:xfrm>
            <a:off x="6023429" y="6267004"/>
            <a:ext cx="1181411" cy="369332"/>
          </a:xfrm>
          <a:prstGeom prst="rect">
            <a:avLst/>
          </a:prstGeom>
          <a:solidFill>
            <a:srgbClr val="F60EE5"/>
          </a:solidFill>
          <a:ln>
            <a:solidFill>
              <a:schemeClr val="tx1">
                <a:lumMod val="75000"/>
                <a:lumOff val="25000"/>
              </a:schemeClr>
            </a:solidFill>
          </a:ln>
        </p:spPr>
        <p:txBody>
          <a:bodyPr wrap="square" rtlCol="0">
            <a:spAutoFit/>
          </a:bodyPr>
          <a:lstStyle/>
          <a:p>
            <a:pPr algn="ctr"/>
            <a:r>
              <a:rPr lang="en-US" b="1" dirty="0" smtClean="0">
                <a:solidFill>
                  <a:schemeClr val="bg2"/>
                </a:solidFill>
              </a:rPr>
              <a:t>P3C</a:t>
            </a:r>
            <a:endParaRPr lang="en-US" b="1" dirty="0">
              <a:solidFill>
                <a:schemeClr val="bg2"/>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56" t="1556" r="5804" b="3084"/>
          <a:stretch/>
        </p:blipFill>
        <p:spPr>
          <a:xfrm>
            <a:off x="78831" y="1175621"/>
            <a:ext cx="8431878" cy="508415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6686" y="662781"/>
            <a:ext cx="3666667" cy="6009524"/>
          </a:xfrm>
          <a:prstGeom prst="rect">
            <a:avLst/>
          </a:prstGeom>
        </p:spPr>
      </p:pic>
      <p:sp>
        <p:nvSpPr>
          <p:cNvPr id="8"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Phytoplankton dynamics</a:t>
            </a:r>
            <a:endParaRPr lang="en-GB" dirty="0"/>
          </a:p>
        </p:txBody>
      </p:sp>
    </p:spTree>
    <p:extLst>
      <p:ext uri="{BB962C8B-B14F-4D97-AF65-F5344CB8AC3E}">
        <p14:creationId xmlns:p14="http://schemas.microsoft.com/office/powerpoint/2010/main" val="3628881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15301" y="1187364"/>
            <a:ext cx="4054421" cy="5277945"/>
          </a:xfrm>
        </p:spPr>
      </p:pic>
      <p:sp>
        <p:nvSpPr>
          <p:cNvPr id="9" name="TextBox 8"/>
          <p:cNvSpPr txBox="1"/>
          <p:nvPr/>
        </p:nvSpPr>
        <p:spPr>
          <a:xfrm>
            <a:off x="949780" y="6269375"/>
            <a:ext cx="1407474" cy="366961"/>
          </a:xfrm>
          <a:prstGeom prst="rect">
            <a:avLst/>
          </a:prstGeom>
          <a:solidFill>
            <a:srgbClr val="00FFFF"/>
          </a:solidFill>
          <a:ln>
            <a:solidFill>
              <a:schemeClr val="tx1">
                <a:lumMod val="75000"/>
                <a:lumOff val="25000"/>
              </a:schemeClr>
            </a:solidFill>
          </a:ln>
        </p:spPr>
        <p:txBody>
          <a:bodyPr wrap="square" rtlCol="0">
            <a:spAutoFit/>
          </a:bodyPr>
          <a:lstStyle/>
          <a:p>
            <a:pPr algn="ctr"/>
            <a:r>
              <a:rPr lang="en-US" b="1" dirty="0" smtClean="0"/>
              <a:t>P3A</a:t>
            </a:r>
            <a:endParaRPr lang="en-US" b="1" dirty="0"/>
          </a:p>
        </p:txBody>
      </p:sp>
      <p:sp>
        <p:nvSpPr>
          <p:cNvPr id="11" name="TextBox 10"/>
          <p:cNvSpPr txBox="1"/>
          <p:nvPr/>
        </p:nvSpPr>
        <p:spPr>
          <a:xfrm>
            <a:off x="3951890" y="6255760"/>
            <a:ext cx="1439260" cy="382948"/>
          </a:xfrm>
          <a:prstGeom prst="rect">
            <a:avLst/>
          </a:prstGeom>
          <a:solidFill>
            <a:srgbClr val="002060"/>
          </a:solidFill>
          <a:ln>
            <a:solidFill>
              <a:schemeClr val="tx1">
                <a:lumMod val="75000"/>
                <a:lumOff val="25000"/>
              </a:schemeClr>
            </a:solidFill>
          </a:ln>
        </p:spPr>
        <p:txBody>
          <a:bodyPr wrap="square" rtlCol="0">
            <a:spAutoFit/>
          </a:bodyPr>
          <a:lstStyle/>
          <a:p>
            <a:pPr algn="ctr"/>
            <a:r>
              <a:rPr lang="en-US" b="1" dirty="0" smtClean="0">
                <a:solidFill>
                  <a:schemeClr val="bg2"/>
                </a:solidFill>
              </a:rPr>
              <a:t>P3B</a:t>
            </a:r>
            <a:endParaRPr lang="en-US" b="1" dirty="0">
              <a:solidFill>
                <a:schemeClr val="bg2"/>
              </a:solidFill>
            </a:endParaRPr>
          </a:p>
        </p:txBody>
      </p:sp>
      <p:sp>
        <p:nvSpPr>
          <p:cNvPr id="13" name="TextBox 12"/>
          <p:cNvSpPr txBox="1"/>
          <p:nvPr/>
        </p:nvSpPr>
        <p:spPr>
          <a:xfrm>
            <a:off x="6178111" y="6267004"/>
            <a:ext cx="775139" cy="369332"/>
          </a:xfrm>
          <a:prstGeom prst="rect">
            <a:avLst/>
          </a:prstGeom>
          <a:solidFill>
            <a:srgbClr val="F60EE5"/>
          </a:solidFill>
          <a:ln>
            <a:solidFill>
              <a:schemeClr val="tx1">
                <a:lumMod val="75000"/>
                <a:lumOff val="25000"/>
              </a:schemeClr>
            </a:solidFill>
          </a:ln>
        </p:spPr>
        <p:txBody>
          <a:bodyPr wrap="square" rtlCol="0">
            <a:spAutoFit/>
          </a:bodyPr>
          <a:lstStyle/>
          <a:p>
            <a:pPr algn="ctr"/>
            <a:r>
              <a:rPr lang="en-US" b="1" dirty="0" smtClean="0">
                <a:solidFill>
                  <a:schemeClr val="bg2"/>
                </a:solidFill>
              </a:rPr>
              <a:t>P3C</a:t>
            </a:r>
            <a:endParaRPr lang="en-US" b="1" dirty="0">
              <a:solidFill>
                <a:schemeClr val="bg2"/>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951" r="6332" b="4748"/>
          <a:stretch/>
        </p:blipFill>
        <p:spPr>
          <a:xfrm>
            <a:off x="1" y="1367603"/>
            <a:ext cx="8115300" cy="4899401"/>
          </a:xfrm>
          <a:prstGeom prst="rect">
            <a:avLst/>
          </a:prstGeom>
        </p:spPr>
      </p:pic>
      <p:sp>
        <p:nvSpPr>
          <p:cNvPr id="10"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POC dynamics</a:t>
            </a:r>
            <a:endParaRPr lang="en-GB" dirty="0"/>
          </a:p>
        </p:txBody>
      </p:sp>
    </p:spTree>
    <p:extLst>
      <p:ext uri="{BB962C8B-B14F-4D97-AF65-F5344CB8AC3E}">
        <p14:creationId xmlns:p14="http://schemas.microsoft.com/office/powerpoint/2010/main" val="4155478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Martin curve</a:t>
            </a:r>
            <a:endParaRPr lang="en-US" dirty="0"/>
          </a:p>
        </p:txBody>
      </p:sp>
      <p:sp>
        <p:nvSpPr>
          <p:cNvPr id="3" name="Content Placeholder 2"/>
          <p:cNvSpPr>
            <a:spLocks noGrp="1"/>
          </p:cNvSpPr>
          <p:nvPr>
            <p:ph idx="1"/>
          </p:nvPr>
        </p:nvSpPr>
        <p:spPr>
          <a:xfrm>
            <a:off x="838200" y="1871151"/>
            <a:ext cx="4972050" cy="4637723"/>
          </a:xfrm>
        </p:spPr>
        <p:txBody>
          <a:bodyPr>
            <a:normAutofit/>
          </a:bodyPr>
          <a:lstStyle/>
          <a:p>
            <a:pPr marL="0" indent="0">
              <a:buNone/>
            </a:pPr>
            <a:r>
              <a:rPr lang="en-US" dirty="0" smtClean="0"/>
              <a:t>The </a:t>
            </a:r>
            <a:r>
              <a:rPr lang="en-US" dirty="0"/>
              <a:t>best fit to </a:t>
            </a:r>
            <a:r>
              <a:rPr lang="en-US" dirty="0" smtClean="0"/>
              <a:t>observed </a:t>
            </a:r>
            <a:r>
              <a:rPr lang="en-US" dirty="0"/>
              <a:t>decrease in particle flux vs. depth </a:t>
            </a:r>
            <a:r>
              <a:rPr lang="en-US" dirty="0" smtClean="0"/>
              <a:t>(Martin Curve):</a:t>
            </a:r>
          </a:p>
          <a:p>
            <a:pPr marL="0" indent="0">
              <a:buNone/>
            </a:pPr>
            <a:endParaRPr lang="en-US" dirty="0" smtClean="0"/>
          </a:p>
          <a:p>
            <a:pPr marL="0" indent="0" algn="ctr">
              <a:buNone/>
            </a:pPr>
            <a:r>
              <a:rPr lang="en-US" i="1" dirty="0" err="1" smtClean="0"/>
              <a:t>F</a:t>
            </a:r>
            <a:r>
              <a:rPr lang="en-US" i="1" baseline="-25000" dirty="0" err="1" smtClean="0"/>
              <a:t>z</a:t>
            </a:r>
            <a:r>
              <a:rPr lang="en-US" i="1" dirty="0" smtClean="0"/>
              <a:t>=F</a:t>
            </a:r>
            <a:r>
              <a:rPr lang="en-US" i="1" baseline="-25000" dirty="0" smtClean="0"/>
              <a:t>0</a:t>
            </a:r>
            <a:r>
              <a:rPr lang="en-US" i="1" dirty="0" smtClean="0"/>
              <a:t> (z/z</a:t>
            </a:r>
            <a:r>
              <a:rPr lang="en-US" i="1" baseline="-25000" dirty="0" smtClean="0"/>
              <a:t>0</a:t>
            </a:r>
            <a:r>
              <a:rPr lang="en-US" i="1" dirty="0" smtClean="0"/>
              <a:t>) </a:t>
            </a:r>
            <a:r>
              <a:rPr lang="en-US" i="1" baseline="30000" dirty="0" smtClean="0"/>
              <a:t>−b</a:t>
            </a:r>
          </a:p>
          <a:p>
            <a:pPr marL="0" indent="0">
              <a:buNone/>
            </a:pPr>
            <a:endParaRPr lang="en-US" baseline="30000" dirty="0"/>
          </a:p>
          <a:p>
            <a:pPr marL="0" indent="0">
              <a:buNone/>
            </a:pPr>
            <a:endParaRPr lang="en-US" dirty="0" smtClean="0"/>
          </a:p>
          <a:p>
            <a:pPr marL="0" indent="0">
              <a:buNone/>
            </a:pPr>
            <a:r>
              <a:rPr lang="en-US" dirty="0" smtClean="0"/>
              <a:t>Large </a:t>
            </a:r>
            <a:r>
              <a:rPr lang="en-US" i="1" dirty="0" smtClean="0"/>
              <a:t>b-value </a:t>
            </a:r>
            <a:r>
              <a:rPr lang="en-US" dirty="0" smtClean="0"/>
              <a:t>= high attenuation and shallow remineralization.</a:t>
            </a:r>
            <a:endParaRPr lang="en-US" dirty="0"/>
          </a:p>
        </p:txBody>
      </p:sp>
      <p:pic>
        <p:nvPicPr>
          <p:cNvPr id="4" name="Picture 3"/>
          <p:cNvPicPr>
            <a:picLocks noChangeAspect="1"/>
          </p:cNvPicPr>
          <p:nvPr/>
        </p:nvPicPr>
        <p:blipFill rotWithShape="1">
          <a:blip r:embed="rId2"/>
          <a:srcRect l="18042" r="24344" b="15629"/>
          <a:stretch/>
        </p:blipFill>
        <p:spPr>
          <a:xfrm>
            <a:off x="6346846" y="838200"/>
            <a:ext cx="4209335" cy="5200650"/>
          </a:xfrm>
          <a:prstGeom prst="rect">
            <a:avLst/>
          </a:prstGeom>
        </p:spPr>
      </p:pic>
      <p:sp>
        <p:nvSpPr>
          <p:cNvPr id="5" name="TextBox 4"/>
          <p:cNvSpPr txBox="1"/>
          <p:nvPr/>
        </p:nvSpPr>
        <p:spPr>
          <a:xfrm>
            <a:off x="7032655" y="6176963"/>
            <a:ext cx="2678310" cy="369332"/>
          </a:xfrm>
          <a:prstGeom prst="rect">
            <a:avLst/>
          </a:prstGeom>
          <a:noFill/>
        </p:spPr>
        <p:txBody>
          <a:bodyPr wrap="square" rtlCol="0">
            <a:spAutoFit/>
          </a:bodyPr>
          <a:lstStyle/>
          <a:p>
            <a:pPr algn="ctr"/>
            <a:r>
              <a:rPr lang="en-US" dirty="0" smtClean="0"/>
              <a:t>Image: Martin </a:t>
            </a:r>
            <a:r>
              <a:rPr lang="en-US" dirty="0"/>
              <a:t>et al., </a:t>
            </a:r>
            <a:r>
              <a:rPr lang="en-US" dirty="0" smtClean="0"/>
              <a:t>1987</a:t>
            </a:r>
            <a:endParaRPr lang="en-US" dirty="0"/>
          </a:p>
        </p:txBody>
      </p:sp>
    </p:spTree>
    <p:extLst>
      <p:ext uri="{BB962C8B-B14F-4D97-AF65-F5344CB8AC3E}">
        <p14:creationId xmlns:p14="http://schemas.microsoft.com/office/powerpoint/2010/main" val="19197819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7657407" y="3246120"/>
            <a:ext cx="4251398" cy="28348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Spike frequency reflects concentrations of larger particles.</a:t>
            </a:r>
          </a:p>
          <a:p>
            <a:endParaRPr lang="en-US" dirty="0" smtClean="0"/>
          </a:p>
          <a:p>
            <a:r>
              <a:rPr lang="en-US" dirty="0" smtClean="0"/>
              <a:t>b-values from RCF are </a:t>
            </a:r>
            <a:r>
              <a:rPr lang="en-US" b="1" dirty="0" smtClean="0"/>
              <a:t>not significantly different</a:t>
            </a:r>
            <a:r>
              <a:rPr lang="en-US" dirty="0" smtClean="0"/>
              <a:t> during P3A, P3B or P3C.</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88" r="5799"/>
          <a:stretch/>
        </p:blipFill>
        <p:spPr>
          <a:xfrm>
            <a:off x="241040" y="1334469"/>
            <a:ext cx="7388863" cy="5315713"/>
          </a:xfrm>
          <a:prstGeom prst="rect">
            <a:avLst/>
          </a:prstGeom>
        </p:spPr>
      </p:pic>
      <p:sp>
        <p:nvSpPr>
          <p:cNvPr id="6" name="Title 1"/>
          <p:cNvSpPr txBox="1">
            <a:spLocks/>
          </p:cNvSpPr>
          <p:nvPr/>
        </p:nvSpPr>
        <p:spPr>
          <a:xfrm>
            <a:off x="464128" y="1965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Temporal evolution of particle attenuation</a:t>
            </a:r>
            <a:endParaRPr lang="en-GB" dirty="0"/>
          </a:p>
        </p:txBody>
      </p:sp>
      <p:sp>
        <p:nvSpPr>
          <p:cNvPr id="2" name="TextBox 1"/>
          <p:cNvSpPr txBox="1"/>
          <p:nvPr/>
        </p:nvSpPr>
        <p:spPr>
          <a:xfrm>
            <a:off x="7657406" y="1825972"/>
            <a:ext cx="4534593" cy="954107"/>
          </a:xfrm>
          <a:prstGeom prst="rect">
            <a:avLst/>
          </a:prstGeom>
          <a:noFill/>
        </p:spPr>
        <p:txBody>
          <a:bodyPr wrap="square" rtlCol="0">
            <a:spAutoFit/>
          </a:bodyPr>
          <a:lstStyle/>
          <a:p>
            <a:r>
              <a:rPr lang="en-GB" sz="2800" i="1" dirty="0"/>
              <a:t>s</a:t>
            </a:r>
            <a:r>
              <a:rPr lang="en-GB" sz="2800" i="1" dirty="0" smtClean="0"/>
              <a:t>pike </a:t>
            </a:r>
            <a:r>
              <a:rPr lang="en-GB" sz="2800" i="1" dirty="0" err="1" smtClean="0"/>
              <a:t>frequency</a:t>
            </a:r>
            <a:r>
              <a:rPr lang="en-GB" sz="2800" i="1" baseline="-25000" dirty="0" err="1" smtClean="0"/>
              <a:t>z</a:t>
            </a:r>
            <a:r>
              <a:rPr lang="en-GB" sz="2800" i="1" dirty="0" smtClean="0"/>
              <a:t> </a:t>
            </a:r>
            <a:r>
              <a:rPr lang="en-GB" sz="2800" i="1" dirty="0"/>
              <a:t>=</a:t>
            </a:r>
            <a:r>
              <a:rPr lang="en-GB" sz="2800" i="1" dirty="0" smtClean="0"/>
              <a:t>              spike frequency</a:t>
            </a:r>
            <a:r>
              <a:rPr lang="en-GB" sz="2800" i="1" baseline="-25000" dirty="0" smtClean="0"/>
              <a:t>0</a:t>
            </a:r>
            <a:r>
              <a:rPr lang="en-GB" sz="2800" i="1" dirty="0" smtClean="0"/>
              <a:t>*(z/z</a:t>
            </a:r>
            <a:r>
              <a:rPr lang="en-GB" sz="2800" i="1" baseline="-25000" dirty="0" smtClean="0"/>
              <a:t>0</a:t>
            </a:r>
            <a:r>
              <a:rPr lang="en-GB" sz="2800" i="1" dirty="0" smtClean="0"/>
              <a:t>)</a:t>
            </a:r>
            <a:r>
              <a:rPr lang="en-GB" sz="2800" i="1" baseline="30000" dirty="0" smtClean="0"/>
              <a:t>-</a:t>
            </a:r>
            <a:r>
              <a:rPr lang="en-GB" sz="2800" i="1" baseline="30000" dirty="0"/>
              <a:t>b</a:t>
            </a:r>
            <a:endParaRPr lang="en-US" sz="28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8970" y="4663559"/>
            <a:ext cx="1157480" cy="1261472"/>
          </a:xfrm>
          <a:prstGeom prst="rect">
            <a:avLst/>
          </a:prstGeom>
        </p:spPr>
      </p:pic>
    </p:spTree>
    <p:extLst>
      <p:ext uri="{BB962C8B-B14F-4D97-AF65-F5344CB8AC3E}">
        <p14:creationId xmlns:p14="http://schemas.microsoft.com/office/powerpoint/2010/main" val="3711013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870" y="406476"/>
            <a:ext cx="6671840" cy="6257726"/>
          </a:xfrm>
          <a:prstGeom prst="rect">
            <a:avLst/>
          </a:prstGeom>
        </p:spPr>
      </p:pic>
      <p:sp>
        <p:nvSpPr>
          <p:cNvPr id="15" name="Content Placeholder 2"/>
          <p:cNvSpPr>
            <a:spLocks noGrp="1"/>
          </p:cNvSpPr>
          <p:nvPr>
            <p:ph idx="1"/>
          </p:nvPr>
        </p:nvSpPr>
        <p:spPr>
          <a:xfrm>
            <a:off x="464128" y="1601349"/>
            <a:ext cx="4666861" cy="2569860"/>
          </a:xfrm>
        </p:spPr>
        <p:txBody>
          <a:bodyPr>
            <a:normAutofit lnSpcReduction="10000"/>
          </a:bodyPr>
          <a:lstStyle/>
          <a:p>
            <a:r>
              <a:rPr lang="en-US" dirty="0" smtClean="0"/>
              <a:t>b-values from RCF and CTD are </a:t>
            </a:r>
            <a:r>
              <a:rPr lang="en-US" b="1" dirty="0" smtClean="0"/>
              <a:t>statistically different</a:t>
            </a:r>
            <a:r>
              <a:rPr lang="en-US" dirty="0" smtClean="0"/>
              <a:t>.</a:t>
            </a:r>
            <a:endParaRPr lang="en-US" b="1" dirty="0" smtClean="0"/>
          </a:p>
          <a:p>
            <a:endParaRPr lang="en-US" dirty="0" smtClean="0"/>
          </a:p>
          <a:p>
            <a:r>
              <a:rPr lang="en-US" dirty="0" smtClean="0"/>
              <a:t>Can not compare optical spike data from different platforms and speed</a:t>
            </a:r>
            <a:r>
              <a:rPr lang="en-US" dirty="0" smtClean="0"/>
              <a:t>.</a:t>
            </a:r>
            <a:endParaRPr lang="en-US" dirty="0"/>
          </a:p>
        </p:txBody>
      </p:sp>
      <p:sp>
        <p:nvSpPr>
          <p:cNvPr id="5"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Particle attenuation</a:t>
            </a:r>
            <a:endParaRPr lang="en-GB"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170" y="4423409"/>
            <a:ext cx="1931660" cy="210520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288" r="17349"/>
          <a:stretch/>
        </p:blipFill>
        <p:spPr>
          <a:xfrm>
            <a:off x="631088" y="4424853"/>
            <a:ext cx="1861511" cy="2103763"/>
          </a:xfrm>
          <a:prstGeom prst="rect">
            <a:avLst/>
          </a:prstGeom>
        </p:spPr>
      </p:pic>
      <p:sp>
        <p:nvSpPr>
          <p:cNvPr id="2" name="TextBox 1"/>
          <p:cNvSpPr txBox="1"/>
          <p:nvPr/>
        </p:nvSpPr>
        <p:spPr>
          <a:xfrm>
            <a:off x="2647950" y="4991100"/>
            <a:ext cx="554200" cy="1692152"/>
          </a:xfrm>
          <a:prstGeom prst="rect">
            <a:avLst/>
          </a:prstGeom>
          <a:noFill/>
        </p:spPr>
        <p:txBody>
          <a:bodyPr wrap="square" rtlCol="0">
            <a:spAutoFit/>
          </a:bodyPr>
          <a:lstStyle/>
          <a:p>
            <a:r>
              <a:rPr lang="en-US" sz="5000" dirty="0"/>
              <a:t>≠</a:t>
            </a:r>
          </a:p>
          <a:p>
            <a:endParaRPr lang="en-US" sz="5000" dirty="0"/>
          </a:p>
        </p:txBody>
      </p:sp>
    </p:spTree>
    <p:extLst>
      <p:ext uri="{BB962C8B-B14F-4D97-AF65-F5344CB8AC3E}">
        <p14:creationId xmlns:p14="http://schemas.microsoft.com/office/powerpoint/2010/main" val="4167193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3615757" y="4514458"/>
            <a:ext cx="4709738" cy="216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smtClean="0"/>
              <a:t>Flux</a:t>
            </a:r>
            <a:r>
              <a:rPr lang="en-GB" b="1" baseline="-25000" dirty="0" smtClean="0"/>
              <a:t>200</a:t>
            </a:r>
            <a:r>
              <a:rPr lang="en-GB" b="1" dirty="0" smtClean="0"/>
              <a:t> </a:t>
            </a:r>
            <a:r>
              <a:rPr lang="en-GB" dirty="0" smtClean="0"/>
              <a:t>=</a:t>
            </a:r>
            <a:r>
              <a:rPr lang="en-GB" b="1" dirty="0" smtClean="0"/>
              <a:t> </a:t>
            </a:r>
            <a:r>
              <a:rPr lang="en-US" dirty="0" smtClean="0"/>
              <a:t>RCF: </a:t>
            </a:r>
            <a:r>
              <a:rPr lang="en-GB" dirty="0"/>
              <a:t>~</a:t>
            </a:r>
            <a:r>
              <a:rPr lang="en-GB" dirty="0" smtClean="0"/>
              <a:t>210 </a:t>
            </a:r>
            <a:r>
              <a:rPr lang="en-US" dirty="0" smtClean="0"/>
              <a:t>mg m</a:t>
            </a:r>
            <a:r>
              <a:rPr lang="en-US" baseline="30000" dirty="0" smtClean="0"/>
              <a:t>-2</a:t>
            </a:r>
            <a:r>
              <a:rPr lang="en-US" dirty="0" smtClean="0"/>
              <a:t> d</a:t>
            </a:r>
            <a:r>
              <a:rPr lang="en-US" baseline="30000" dirty="0" smtClean="0"/>
              <a:t>-1</a:t>
            </a:r>
          </a:p>
          <a:p>
            <a:pPr marL="0" indent="0">
              <a:buNone/>
            </a:pPr>
            <a:r>
              <a:rPr lang="en-US" dirty="0" smtClean="0"/>
              <a:t>	     CTD: ~193</a:t>
            </a:r>
            <a:r>
              <a:rPr lang="en-GB" dirty="0" smtClean="0"/>
              <a:t> </a:t>
            </a:r>
            <a:r>
              <a:rPr lang="en-US" dirty="0" smtClean="0"/>
              <a:t>mg m</a:t>
            </a:r>
            <a:r>
              <a:rPr lang="en-US" baseline="30000" dirty="0" smtClean="0"/>
              <a:t>-2</a:t>
            </a:r>
            <a:r>
              <a:rPr lang="en-US" dirty="0" smtClean="0"/>
              <a:t> d</a:t>
            </a:r>
            <a:r>
              <a:rPr lang="en-US" baseline="30000" dirty="0" smtClean="0"/>
              <a:t>-1</a:t>
            </a:r>
          </a:p>
          <a:p>
            <a:pPr marL="0" indent="0" algn="ctr">
              <a:buFont typeface="Arial" panose="020B0604020202020204" pitchFamily="34" charset="0"/>
              <a:buNone/>
            </a:pPr>
            <a:endParaRPr lang="en-US" dirty="0"/>
          </a:p>
        </p:txBody>
      </p:sp>
      <p:sp>
        <p:nvSpPr>
          <p:cNvPr id="20" name="TextBox 19"/>
          <p:cNvSpPr txBox="1"/>
          <p:nvPr/>
        </p:nvSpPr>
        <p:spPr>
          <a:xfrm>
            <a:off x="2688131" y="1567798"/>
            <a:ext cx="6815738" cy="1938992"/>
          </a:xfrm>
          <a:prstGeom prst="rect">
            <a:avLst/>
          </a:prstGeom>
          <a:noFill/>
        </p:spPr>
        <p:txBody>
          <a:bodyPr wrap="square" rtlCol="0">
            <a:spAutoFit/>
          </a:bodyPr>
          <a:lstStyle/>
          <a:p>
            <a:pPr algn="ctr">
              <a:lnSpc>
                <a:spcPct val="200000"/>
              </a:lnSpc>
            </a:pPr>
            <a:r>
              <a:rPr lang="en-GB" sz="2400" b="1" dirty="0" err="1" smtClean="0"/>
              <a:t>Flux</a:t>
            </a:r>
            <a:r>
              <a:rPr lang="en-GB" sz="2400" b="1" baseline="-25000" dirty="0" err="1" smtClean="0"/>
              <a:t>z</a:t>
            </a:r>
            <a:r>
              <a:rPr lang="en-GB" sz="2400" b="1" baseline="-25000" dirty="0" smtClean="0"/>
              <a:t> </a:t>
            </a:r>
            <a:r>
              <a:rPr lang="en-GB" sz="2400" dirty="0" smtClean="0"/>
              <a:t>=   mean spike height    </a:t>
            </a:r>
            <a:r>
              <a:rPr lang="en-GB" sz="2400" b="1" dirty="0" smtClean="0"/>
              <a:t>x</a:t>
            </a:r>
            <a:r>
              <a:rPr lang="en-GB" sz="2400" dirty="0" smtClean="0"/>
              <a:t>    spike </a:t>
            </a:r>
            <a:r>
              <a:rPr lang="en-GB" sz="2400" dirty="0" err="1" smtClean="0"/>
              <a:t>frequency</a:t>
            </a:r>
            <a:r>
              <a:rPr lang="en-GB" sz="2400" baseline="-25000" dirty="0" err="1"/>
              <a:t>z</a:t>
            </a:r>
            <a:r>
              <a:rPr lang="en-GB" sz="2400" dirty="0" smtClean="0"/>
              <a:t>   </a:t>
            </a:r>
            <a:r>
              <a:rPr lang="en-GB" sz="2400" b="1" dirty="0" smtClean="0"/>
              <a:t>x  </a:t>
            </a:r>
            <a:r>
              <a:rPr lang="en-GB" sz="2400" dirty="0" smtClean="0"/>
              <a:t> POC-b</a:t>
            </a:r>
            <a:r>
              <a:rPr lang="en-GB" sz="2400" baseline="-25000" dirty="0" smtClean="0"/>
              <a:t>bp</a:t>
            </a:r>
            <a:r>
              <a:rPr lang="en-GB" sz="2400" dirty="0" smtClean="0"/>
              <a:t>700-ratio   </a:t>
            </a:r>
            <a:r>
              <a:rPr lang="en-GB" sz="2400" b="1" dirty="0" smtClean="0"/>
              <a:t>x   </a:t>
            </a:r>
            <a:r>
              <a:rPr lang="en-GB" sz="2400" dirty="0" smtClean="0"/>
              <a:t> sinking rate</a:t>
            </a:r>
            <a:endParaRPr lang="en-GB" sz="2400" dirty="0"/>
          </a:p>
          <a:p>
            <a:endParaRPr lang="en-GB" sz="2400" dirty="0"/>
          </a:p>
        </p:txBody>
      </p:sp>
      <p:sp>
        <p:nvSpPr>
          <p:cNvPr id="21" name="TextBox 20"/>
          <p:cNvSpPr txBox="1"/>
          <p:nvPr/>
        </p:nvSpPr>
        <p:spPr>
          <a:xfrm>
            <a:off x="2274801" y="5562661"/>
            <a:ext cx="7642398" cy="523220"/>
          </a:xfrm>
          <a:prstGeom prst="rect">
            <a:avLst/>
          </a:prstGeom>
          <a:noFill/>
        </p:spPr>
        <p:txBody>
          <a:bodyPr wrap="square" rtlCol="0">
            <a:spAutoFit/>
          </a:bodyPr>
          <a:lstStyle/>
          <a:p>
            <a:r>
              <a:rPr lang="en-GB" sz="2800" dirty="0">
                <a:solidFill>
                  <a:srgbClr val="7030A0"/>
                </a:solidFill>
              </a:rPr>
              <a:t>Reasonable values </a:t>
            </a:r>
            <a:r>
              <a:rPr lang="en-US" sz="2800" dirty="0">
                <a:solidFill>
                  <a:srgbClr val="7030A0"/>
                </a:solidFill>
              </a:rPr>
              <a:t>when compared to the </a:t>
            </a:r>
            <a:r>
              <a:rPr lang="en-US" sz="2800" dirty="0" smtClean="0">
                <a:solidFill>
                  <a:srgbClr val="7030A0"/>
                </a:solidFill>
              </a:rPr>
              <a:t>literature</a:t>
            </a:r>
            <a:endParaRPr lang="en-US" sz="2800" dirty="0">
              <a:solidFill>
                <a:srgbClr val="7030A0"/>
              </a:solidFill>
            </a:endParaRPr>
          </a:p>
        </p:txBody>
      </p:sp>
      <p:grpSp>
        <p:nvGrpSpPr>
          <p:cNvPr id="28" name="Group 27"/>
          <p:cNvGrpSpPr/>
          <p:nvPr/>
        </p:nvGrpSpPr>
        <p:grpSpPr>
          <a:xfrm>
            <a:off x="2775647" y="2464258"/>
            <a:ext cx="6389036" cy="1818291"/>
            <a:chOff x="6653048" y="1360732"/>
            <a:chExt cx="4735921" cy="1397276"/>
          </a:xfrm>
        </p:grpSpPr>
        <p:sp>
          <p:nvSpPr>
            <p:cNvPr id="22" name="Rectangle 21"/>
            <p:cNvSpPr/>
            <p:nvPr/>
          </p:nvSpPr>
          <p:spPr>
            <a:xfrm>
              <a:off x="9553905" y="1360732"/>
              <a:ext cx="1198179" cy="457200"/>
            </a:xfrm>
            <a:prstGeom prst="rect">
              <a:avLst/>
            </a:prstGeom>
            <a:noFill/>
            <a:ln w="5715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p:nvSpPr>
          <p:spPr>
            <a:xfrm>
              <a:off x="7457748" y="1360732"/>
              <a:ext cx="1752550" cy="457200"/>
            </a:xfrm>
            <a:prstGeom prst="rect">
              <a:avLst/>
            </a:prstGeom>
            <a:noFill/>
            <a:ln w="57150">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6653048" y="2134713"/>
              <a:ext cx="1245476" cy="623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370000 </a:t>
              </a:r>
              <a:r>
                <a:rPr lang="en-US" dirty="0"/>
                <a:t>mg POC m</a:t>
              </a:r>
              <a:r>
                <a:rPr lang="en-US" baseline="30000" dirty="0"/>
                <a:t>−2</a:t>
              </a:r>
            </a:p>
          </p:txBody>
        </p:sp>
        <p:sp>
          <p:nvSpPr>
            <p:cNvPr id="25" name="Oval 24"/>
            <p:cNvSpPr/>
            <p:nvPr/>
          </p:nvSpPr>
          <p:spPr>
            <a:xfrm>
              <a:off x="10059409" y="2134713"/>
              <a:ext cx="1329560" cy="6232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100 m d</a:t>
              </a:r>
              <a:r>
                <a:rPr lang="en-US" baseline="30000" dirty="0" smtClean="0"/>
                <a:t>-1</a:t>
              </a:r>
              <a:endParaRPr lang="en-US" baseline="30000" dirty="0"/>
            </a:p>
          </p:txBody>
        </p:sp>
        <p:cxnSp>
          <p:nvCxnSpPr>
            <p:cNvPr id="26" name="Elbow Connector 25"/>
            <p:cNvCxnSpPr>
              <a:stCxn id="24" idx="6"/>
            </p:cNvCxnSpPr>
            <p:nvPr/>
          </p:nvCxnSpPr>
          <p:spPr>
            <a:xfrm flipV="1">
              <a:off x="7898524" y="1817932"/>
              <a:ext cx="435499" cy="628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5" idx="2"/>
            </p:cNvCxnSpPr>
            <p:nvPr/>
          </p:nvCxnSpPr>
          <p:spPr>
            <a:xfrm rot="10800000">
              <a:off x="9892111" y="1817933"/>
              <a:ext cx="167298" cy="628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POC flux</a:t>
            </a:r>
            <a:endParaRPr lang="en-GB" dirty="0"/>
          </a:p>
        </p:txBody>
      </p:sp>
      <p:sp>
        <p:nvSpPr>
          <p:cNvPr id="2" name="TextBox 1"/>
          <p:cNvSpPr txBox="1"/>
          <p:nvPr/>
        </p:nvSpPr>
        <p:spPr>
          <a:xfrm>
            <a:off x="95250" y="6338420"/>
            <a:ext cx="3754555" cy="369332"/>
          </a:xfrm>
          <a:prstGeom prst="rect">
            <a:avLst/>
          </a:prstGeom>
          <a:noFill/>
        </p:spPr>
        <p:txBody>
          <a:bodyPr wrap="square" rtlCol="0">
            <a:spAutoFit/>
          </a:bodyPr>
          <a:lstStyle/>
          <a:p>
            <a:r>
              <a:rPr lang="en-GB" dirty="0" smtClean="0"/>
              <a:t>POC-b</a:t>
            </a:r>
            <a:r>
              <a:rPr lang="en-GB" baseline="-25000" dirty="0" smtClean="0"/>
              <a:t>bp</a:t>
            </a:r>
            <a:r>
              <a:rPr lang="en-GB" dirty="0" smtClean="0"/>
              <a:t>700-ratio</a:t>
            </a:r>
            <a:r>
              <a:rPr lang="en-US" dirty="0" smtClean="0"/>
              <a:t>: </a:t>
            </a:r>
            <a:r>
              <a:rPr lang="en-US" dirty="0" err="1" smtClean="0"/>
              <a:t>Cetinic</a:t>
            </a:r>
            <a:r>
              <a:rPr lang="en-US" dirty="0" smtClean="0"/>
              <a:t> </a:t>
            </a:r>
            <a:r>
              <a:rPr lang="en-US" dirty="0"/>
              <a:t>et al., 2012</a:t>
            </a:r>
          </a:p>
        </p:txBody>
      </p:sp>
      <p:sp>
        <p:nvSpPr>
          <p:cNvPr id="15" name="TextBox 14"/>
          <p:cNvSpPr txBox="1"/>
          <p:nvPr/>
        </p:nvSpPr>
        <p:spPr>
          <a:xfrm>
            <a:off x="9069433" y="6338420"/>
            <a:ext cx="3117292" cy="369332"/>
          </a:xfrm>
          <a:prstGeom prst="rect">
            <a:avLst/>
          </a:prstGeom>
          <a:noFill/>
        </p:spPr>
        <p:txBody>
          <a:bodyPr wrap="square" rtlCol="0">
            <a:spAutoFit/>
          </a:bodyPr>
          <a:lstStyle/>
          <a:p>
            <a:r>
              <a:rPr lang="en-US" dirty="0" smtClean="0"/>
              <a:t>Sinking rate: </a:t>
            </a:r>
            <a:r>
              <a:rPr lang="en-US" dirty="0" err="1" smtClean="0"/>
              <a:t>Cavan</a:t>
            </a:r>
            <a:r>
              <a:rPr lang="en-US" dirty="0" smtClean="0"/>
              <a:t> </a:t>
            </a:r>
            <a:r>
              <a:rPr lang="en-US" dirty="0"/>
              <a:t>et al., </a:t>
            </a:r>
            <a:r>
              <a:rPr lang="en-US" dirty="0" smtClean="0"/>
              <a:t>2016</a:t>
            </a:r>
            <a:endParaRPr lang="en-US" dirty="0"/>
          </a:p>
        </p:txBody>
      </p:sp>
    </p:spTree>
    <p:extLst>
      <p:ext uri="{BB962C8B-B14F-4D97-AF65-F5344CB8AC3E}">
        <p14:creationId xmlns:p14="http://schemas.microsoft.com/office/powerpoint/2010/main" val="3055399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1136" y="1967848"/>
            <a:ext cx="10515600" cy="4351338"/>
          </a:xfrm>
        </p:spPr>
        <p:txBody>
          <a:bodyPr>
            <a:normAutofit/>
          </a:bodyPr>
          <a:lstStyle/>
          <a:p>
            <a:r>
              <a:rPr lang="en-GB" dirty="0" smtClean="0"/>
              <a:t>Biological carbon pump, COMICS &amp; South Georgia</a:t>
            </a:r>
            <a:endParaRPr lang="en-GB" dirty="0"/>
          </a:p>
          <a:p>
            <a:r>
              <a:rPr lang="en-GB" dirty="0" smtClean="0"/>
              <a:t>Aims</a:t>
            </a:r>
          </a:p>
          <a:p>
            <a:r>
              <a:rPr lang="en-GB" dirty="0" smtClean="0"/>
              <a:t>Platforms, sensors &amp; optical spikes</a:t>
            </a:r>
            <a:endParaRPr lang="en-GB" dirty="0" smtClean="0"/>
          </a:p>
          <a:p>
            <a:r>
              <a:rPr lang="en-GB" dirty="0" smtClean="0"/>
              <a:t>Temporal </a:t>
            </a:r>
            <a:r>
              <a:rPr lang="en-GB" dirty="0" smtClean="0"/>
              <a:t>evolution of carbon </a:t>
            </a:r>
          </a:p>
          <a:p>
            <a:r>
              <a:rPr lang="en-GB" dirty="0" smtClean="0"/>
              <a:t>Conclusion &amp; broader impacts</a:t>
            </a:r>
            <a:endParaRPr lang="en-GB" dirty="0" smtClean="0"/>
          </a:p>
          <a:p>
            <a:pPr marL="0" indent="0">
              <a:buNone/>
            </a:pPr>
            <a:endParaRPr lang="en-GB" dirty="0" smtClean="0"/>
          </a:p>
          <a:p>
            <a:endParaRPr lang="en-US" dirty="0"/>
          </a:p>
        </p:txBody>
      </p:sp>
      <p:sp>
        <p:nvSpPr>
          <p:cNvPr id="7" name="Title 1"/>
          <p:cNvSpPr>
            <a:spLocks noGrp="1"/>
          </p:cNvSpPr>
          <p:nvPr>
            <p:ph type="title"/>
          </p:nvPr>
        </p:nvSpPr>
        <p:spPr>
          <a:xfrm>
            <a:off x="464128" y="242235"/>
            <a:ext cx="10515600" cy="1325563"/>
          </a:xfrm>
        </p:spPr>
        <p:txBody>
          <a:bodyPr/>
          <a:lstStyle/>
          <a:p>
            <a:r>
              <a:rPr lang="en-GB" dirty="0" smtClean="0"/>
              <a:t>Overview</a:t>
            </a:r>
            <a:endParaRPr lang="en-GB" dirty="0"/>
          </a:p>
        </p:txBody>
      </p:sp>
    </p:spTree>
    <p:extLst>
      <p:ext uri="{BB962C8B-B14F-4D97-AF65-F5344CB8AC3E}">
        <p14:creationId xmlns:p14="http://schemas.microsoft.com/office/powerpoint/2010/main" val="888013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515600" cy="4562475"/>
          </a:xfrm>
        </p:spPr>
        <p:txBody>
          <a:bodyPr>
            <a:normAutofit/>
          </a:bodyPr>
          <a:lstStyle/>
          <a:p>
            <a:pPr marL="457200" indent="-457200">
              <a:buFont typeface="+mj-lt"/>
              <a:buAutoNum type="arabicPeriod"/>
            </a:pPr>
            <a:r>
              <a:rPr lang="en-GB" dirty="0"/>
              <a:t>Describe the temporal evolution of chlorophyll a and POC at station P3.</a:t>
            </a:r>
          </a:p>
          <a:p>
            <a:pPr marL="914400" lvl="1" indent="-457200">
              <a:buFont typeface="+mj-lt"/>
              <a:buAutoNum type="arabicPeriod"/>
            </a:pPr>
            <a:endParaRPr lang="en-GB" dirty="0" smtClean="0"/>
          </a:p>
          <a:p>
            <a:pPr marL="914400" lvl="1" indent="-457200">
              <a:buFont typeface="+mj-lt"/>
              <a:buAutoNum type="arabicPeriod"/>
            </a:pPr>
            <a:endParaRPr lang="en-GB" dirty="0"/>
          </a:p>
          <a:p>
            <a:pPr marL="457200" lvl="1" indent="0">
              <a:buNone/>
            </a:pPr>
            <a:endParaRPr lang="en-GB" dirty="0"/>
          </a:p>
          <a:p>
            <a:pPr marL="457200" indent="-457200">
              <a:buFont typeface="+mj-lt"/>
              <a:buAutoNum type="arabicPeriod"/>
            </a:pPr>
            <a:r>
              <a:rPr lang="en-GB" dirty="0"/>
              <a:t>Quantify particle attenuation and flux below the surface layer using optical spike data. </a:t>
            </a:r>
          </a:p>
          <a:p>
            <a:pPr lvl="1"/>
            <a:endParaRPr lang="en-US" baseline="30000" dirty="0">
              <a:solidFill>
                <a:srgbClr val="7030A0"/>
              </a:solidFill>
            </a:endParaRPr>
          </a:p>
          <a:p>
            <a:pPr lvl="1"/>
            <a:endParaRPr lang="en-US" dirty="0">
              <a:solidFill>
                <a:srgbClr val="FF0000"/>
              </a:solidFill>
            </a:endParaRPr>
          </a:p>
          <a:p>
            <a:endParaRPr lang="en-US" dirty="0"/>
          </a:p>
        </p:txBody>
      </p:sp>
      <p:sp>
        <p:nvSpPr>
          <p:cNvPr id="5"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Conclusions</a:t>
            </a:r>
            <a:endParaRPr lang="en-GB" dirty="0"/>
          </a:p>
        </p:txBody>
      </p:sp>
    </p:spTree>
    <p:extLst>
      <p:ext uri="{BB962C8B-B14F-4D97-AF65-F5344CB8AC3E}">
        <p14:creationId xmlns:p14="http://schemas.microsoft.com/office/powerpoint/2010/main" val="39896034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515600" cy="4562475"/>
          </a:xfrm>
        </p:spPr>
        <p:txBody>
          <a:bodyPr>
            <a:normAutofit/>
          </a:bodyPr>
          <a:lstStyle/>
          <a:p>
            <a:pPr marL="457200" indent="-457200">
              <a:buFont typeface="+mj-lt"/>
              <a:buAutoNum type="arabicPeriod"/>
            </a:pPr>
            <a:r>
              <a:rPr lang="en-GB" dirty="0"/>
              <a:t>Describe the temporal evolution of chlorophyll a and POC at station P3.</a:t>
            </a:r>
          </a:p>
          <a:p>
            <a:pPr lvl="1"/>
            <a:r>
              <a:rPr lang="en-GB" b="1" dirty="0" smtClean="0">
                <a:solidFill>
                  <a:srgbClr val="7030A0"/>
                </a:solidFill>
              </a:rPr>
              <a:t>Concentration of chlorophyll a and POC decrease in the surface ocean from mid-November to mid-December. A signal of a flux event can be seen under the surface layer in both chlorophyll a and POC during P3B and P3C.</a:t>
            </a:r>
          </a:p>
          <a:p>
            <a:pPr lvl="1"/>
            <a:endParaRPr lang="en-GB" dirty="0" smtClean="0">
              <a:solidFill>
                <a:srgbClr val="FF0000"/>
              </a:solidFill>
            </a:endParaRPr>
          </a:p>
          <a:p>
            <a:pPr marL="514350" indent="-514350">
              <a:buFont typeface="+mj-lt"/>
              <a:buAutoNum type="arabicPeriod"/>
            </a:pPr>
            <a:r>
              <a:rPr lang="en-GB" dirty="0" smtClean="0"/>
              <a:t>Quantify particle attenuation and flux </a:t>
            </a:r>
            <a:r>
              <a:rPr lang="en-GB" dirty="0"/>
              <a:t>below the surface ocean using optical spike data. </a:t>
            </a:r>
            <a:endParaRPr lang="en-US" dirty="0"/>
          </a:p>
          <a:p>
            <a:pPr lvl="1"/>
            <a:r>
              <a:rPr lang="en-US" b="1" dirty="0" smtClean="0">
                <a:solidFill>
                  <a:srgbClr val="7030A0"/>
                </a:solidFill>
              </a:rPr>
              <a:t>POC flux was estimated to be ~210 </a:t>
            </a:r>
            <a:r>
              <a:rPr lang="en-US" b="1" dirty="0">
                <a:solidFill>
                  <a:srgbClr val="7030A0"/>
                </a:solidFill>
              </a:rPr>
              <a:t>mg m</a:t>
            </a:r>
            <a:r>
              <a:rPr lang="en-US" b="1" baseline="30000" dirty="0">
                <a:solidFill>
                  <a:srgbClr val="7030A0"/>
                </a:solidFill>
              </a:rPr>
              <a:t>-2</a:t>
            </a:r>
            <a:r>
              <a:rPr lang="en-US" b="1" dirty="0">
                <a:solidFill>
                  <a:srgbClr val="7030A0"/>
                </a:solidFill>
              </a:rPr>
              <a:t> </a:t>
            </a:r>
            <a:r>
              <a:rPr lang="en-US" b="1" dirty="0" smtClean="0">
                <a:solidFill>
                  <a:srgbClr val="7030A0"/>
                </a:solidFill>
              </a:rPr>
              <a:t>d</a:t>
            </a:r>
            <a:r>
              <a:rPr lang="en-US" b="1" baseline="30000" dirty="0" smtClean="0">
                <a:solidFill>
                  <a:srgbClr val="7030A0"/>
                </a:solidFill>
              </a:rPr>
              <a:t>-1 </a:t>
            </a:r>
            <a:r>
              <a:rPr lang="en-US" b="1" dirty="0" smtClean="0">
                <a:solidFill>
                  <a:srgbClr val="7030A0"/>
                </a:solidFill>
              </a:rPr>
              <a:t> from the RCF and ~193 </a:t>
            </a:r>
            <a:r>
              <a:rPr lang="en-US" b="1" dirty="0">
                <a:solidFill>
                  <a:srgbClr val="7030A0"/>
                </a:solidFill>
              </a:rPr>
              <a:t>mg m</a:t>
            </a:r>
            <a:r>
              <a:rPr lang="en-US" b="1" baseline="30000" dirty="0">
                <a:solidFill>
                  <a:srgbClr val="7030A0"/>
                </a:solidFill>
              </a:rPr>
              <a:t>-2</a:t>
            </a:r>
            <a:r>
              <a:rPr lang="en-US" b="1" dirty="0">
                <a:solidFill>
                  <a:srgbClr val="7030A0"/>
                </a:solidFill>
              </a:rPr>
              <a:t> </a:t>
            </a:r>
            <a:r>
              <a:rPr lang="en-US" b="1" dirty="0" smtClean="0">
                <a:solidFill>
                  <a:srgbClr val="7030A0"/>
                </a:solidFill>
              </a:rPr>
              <a:t>d</a:t>
            </a:r>
            <a:r>
              <a:rPr lang="en-US" b="1" baseline="30000" dirty="0" smtClean="0">
                <a:solidFill>
                  <a:srgbClr val="7030A0"/>
                </a:solidFill>
              </a:rPr>
              <a:t>-1</a:t>
            </a:r>
            <a:r>
              <a:rPr lang="en-US" b="1" dirty="0" smtClean="0">
                <a:solidFill>
                  <a:srgbClr val="7030A0"/>
                </a:solidFill>
              </a:rPr>
              <a:t> from the CTD at 200 m. For the RCF and CTD, b=1.29 and b=0.79 respectively.</a:t>
            </a:r>
            <a:endParaRPr lang="en-US" b="1" dirty="0">
              <a:solidFill>
                <a:srgbClr val="7030A0"/>
              </a:solidFill>
            </a:endParaRPr>
          </a:p>
          <a:p>
            <a:pPr lvl="1"/>
            <a:endParaRPr lang="en-US" baseline="30000" dirty="0">
              <a:solidFill>
                <a:srgbClr val="7030A0"/>
              </a:solidFill>
            </a:endParaRPr>
          </a:p>
          <a:p>
            <a:pPr lvl="1"/>
            <a:endParaRPr lang="en-US" dirty="0">
              <a:solidFill>
                <a:srgbClr val="FF0000"/>
              </a:solidFill>
            </a:endParaRP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2521"/>
          <a:stretch/>
        </p:blipFill>
        <p:spPr>
          <a:xfrm>
            <a:off x="381256" y="3563006"/>
            <a:ext cx="11429488" cy="3294993"/>
          </a:xfrm>
          <a:prstGeom prst="rect">
            <a:avLst/>
          </a:prstGeom>
        </p:spPr>
      </p:pic>
      <p:sp>
        <p:nvSpPr>
          <p:cNvPr id="6"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Conclusions</a:t>
            </a:r>
            <a:endParaRPr lang="en-GB" dirty="0"/>
          </a:p>
        </p:txBody>
      </p:sp>
    </p:spTree>
    <p:extLst>
      <p:ext uri="{BB962C8B-B14F-4D97-AF65-F5344CB8AC3E}">
        <p14:creationId xmlns:p14="http://schemas.microsoft.com/office/powerpoint/2010/main" val="2214183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10515600" cy="4562475"/>
          </a:xfrm>
        </p:spPr>
        <p:txBody>
          <a:bodyPr>
            <a:normAutofit/>
          </a:bodyPr>
          <a:lstStyle/>
          <a:p>
            <a:pPr marL="514350" indent="-514350">
              <a:buFont typeface="+mj-lt"/>
              <a:buAutoNum type="arabicPeriod" startAt="2"/>
            </a:pPr>
            <a:r>
              <a:rPr lang="en-GB" dirty="0" smtClean="0"/>
              <a:t>Quantify particle attenuation and flux </a:t>
            </a:r>
            <a:r>
              <a:rPr lang="en-GB" dirty="0"/>
              <a:t>below the surface ocean using optical spike data. </a:t>
            </a:r>
            <a:endParaRPr lang="en-US" dirty="0"/>
          </a:p>
          <a:p>
            <a:pPr lvl="1"/>
            <a:r>
              <a:rPr lang="en-US" b="1" dirty="0" smtClean="0">
                <a:solidFill>
                  <a:srgbClr val="7030A0"/>
                </a:solidFill>
              </a:rPr>
              <a:t>POC flux was estimated to be ~210 </a:t>
            </a:r>
            <a:r>
              <a:rPr lang="en-US" b="1" dirty="0">
                <a:solidFill>
                  <a:srgbClr val="7030A0"/>
                </a:solidFill>
              </a:rPr>
              <a:t>mg m</a:t>
            </a:r>
            <a:r>
              <a:rPr lang="en-US" b="1" baseline="30000" dirty="0">
                <a:solidFill>
                  <a:srgbClr val="7030A0"/>
                </a:solidFill>
              </a:rPr>
              <a:t>-2</a:t>
            </a:r>
            <a:r>
              <a:rPr lang="en-US" b="1" dirty="0">
                <a:solidFill>
                  <a:srgbClr val="7030A0"/>
                </a:solidFill>
              </a:rPr>
              <a:t> </a:t>
            </a:r>
            <a:r>
              <a:rPr lang="en-US" b="1" dirty="0" smtClean="0">
                <a:solidFill>
                  <a:srgbClr val="7030A0"/>
                </a:solidFill>
              </a:rPr>
              <a:t>d</a:t>
            </a:r>
            <a:r>
              <a:rPr lang="en-US" b="1" baseline="30000" dirty="0" smtClean="0">
                <a:solidFill>
                  <a:srgbClr val="7030A0"/>
                </a:solidFill>
              </a:rPr>
              <a:t>-1 </a:t>
            </a:r>
            <a:r>
              <a:rPr lang="en-US" b="1" dirty="0" smtClean="0">
                <a:solidFill>
                  <a:srgbClr val="7030A0"/>
                </a:solidFill>
              </a:rPr>
              <a:t> from the RCF and ~193 </a:t>
            </a:r>
            <a:r>
              <a:rPr lang="en-US" b="1" dirty="0">
                <a:solidFill>
                  <a:srgbClr val="7030A0"/>
                </a:solidFill>
              </a:rPr>
              <a:t>mg m</a:t>
            </a:r>
            <a:r>
              <a:rPr lang="en-US" b="1" baseline="30000" dirty="0">
                <a:solidFill>
                  <a:srgbClr val="7030A0"/>
                </a:solidFill>
              </a:rPr>
              <a:t>-2</a:t>
            </a:r>
            <a:r>
              <a:rPr lang="en-US" b="1" dirty="0">
                <a:solidFill>
                  <a:srgbClr val="7030A0"/>
                </a:solidFill>
              </a:rPr>
              <a:t> </a:t>
            </a:r>
            <a:r>
              <a:rPr lang="en-US" b="1" dirty="0" smtClean="0">
                <a:solidFill>
                  <a:srgbClr val="7030A0"/>
                </a:solidFill>
              </a:rPr>
              <a:t>d</a:t>
            </a:r>
            <a:r>
              <a:rPr lang="en-US" b="1" baseline="30000" dirty="0" smtClean="0">
                <a:solidFill>
                  <a:srgbClr val="7030A0"/>
                </a:solidFill>
              </a:rPr>
              <a:t>-1</a:t>
            </a:r>
            <a:r>
              <a:rPr lang="en-US" b="1" dirty="0" smtClean="0">
                <a:solidFill>
                  <a:srgbClr val="7030A0"/>
                </a:solidFill>
              </a:rPr>
              <a:t> from the CTD at 200 m. For b-values for the RCF and CTD were significantly different from one another (b=1.29 and b=0.79 respectively). Values compare well with the literature.</a:t>
            </a:r>
            <a:endParaRPr lang="en-US" b="1" dirty="0">
              <a:solidFill>
                <a:srgbClr val="7030A0"/>
              </a:solidFill>
            </a:endParaRPr>
          </a:p>
          <a:p>
            <a:pPr lvl="1"/>
            <a:endParaRPr lang="en-US" baseline="30000" dirty="0">
              <a:solidFill>
                <a:srgbClr val="7030A0"/>
              </a:solidFill>
            </a:endParaRPr>
          </a:p>
          <a:p>
            <a:pPr lvl="1"/>
            <a:endParaRPr lang="en-US" dirty="0">
              <a:solidFill>
                <a:srgbClr val="FF0000"/>
              </a:solidFill>
            </a:endParaRPr>
          </a:p>
          <a:p>
            <a:endParaRPr lang="en-US" dirty="0"/>
          </a:p>
        </p:txBody>
      </p:sp>
      <p:sp>
        <p:nvSpPr>
          <p:cNvPr id="5"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Conclusions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226" y="4187049"/>
            <a:ext cx="2243252" cy="24447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288" r="17349"/>
          <a:stretch/>
        </p:blipFill>
        <p:spPr>
          <a:xfrm>
            <a:off x="3552974" y="4188726"/>
            <a:ext cx="2161788" cy="2443117"/>
          </a:xfrm>
          <a:prstGeom prst="rect">
            <a:avLst/>
          </a:prstGeom>
        </p:spPr>
      </p:pic>
    </p:spTree>
    <p:extLst>
      <p:ext uri="{BB962C8B-B14F-4D97-AF65-F5344CB8AC3E}">
        <p14:creationId xmlns:p14="http://schemas.microsoft.com/office/powerpoint/2010/main" val="665379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91880"/>
            <a:ext cx="10515600" cy="4351338"/>
          </a:xfrm>
        </p:spPr>
        <p:txBody>
          <a:bodyPr/>
          <a:lstStyle/>
          <a:p>
            <a:r>
              <a:rPr lang="en-US" dirty="0" smtClean="0"/>
              <a:t>Optical </a:t>
            </a:r>
            <a:r>
              <a:rPr lang="en-US" dirty="0"/>
              <a:t>spike data may not be comparable across different platforms </a:t>
            </a:r>
            <a:r>
              <a:rPr lang="en-US" dirty="0" smtClean="0"/>
              <a:t>and/or different speeds in future </a:t>
            </a:r>
            <a:r>
              <a:rPr lang="en-US" dirty="0" smtClean="0"/>
              <a:t>analyses, which is specifically useful for COMICS.</a:t>
            </a:r>
            <a:endParaRPr lang="en-US" dirty="0" smtClean="0"/>
          </a:p>
          <a:p>
            <a:endParaRPr lang="en-US" dirty="0" smtClean="0"/>
          </a:p>
          <a:p>
            <a:r>
              <a:rPr lang="en-US" dirty="0" smtClean="0"/>
              <a:t>Optical flux measurements </a:t>
            </a:r>
            <a:r>
              <a:rPr lang="en-US" dirty="0" smtClean="0"/>
              <a:t>are </a:t>
            </a:r>
            <a:r>
              <a:rPr lang="en-US" dirty="0" smtClean="0"/>
              <a:t>an advancement over </a:t>
            </a:r>
            <a:r>
              <a:rPr lang="en-US" dirty="0" smtClean="0"/>
              <a:t>traditional flux measurements in quantifying temporal evolution of interior carbon stocks and mesopelagic processes.</a:t>
            </a:r>
          </a:p>
          <a:p>
            <a:endParaRPr lang="en-US" dirty="0" smtClean="0"/>
          </a:p>
          <a:p>
            <a:pPr marL="0" indent="0">
              <a:buNone/>
            </a:pPr>
            <a:endParaRPr lang="en-US" dirty="0" smtClean="0">
              <a:solidFill>
                <a:srgbClr val="FF0000"/>
              </a:solidFill>
            </a:endParaRPr>
          </a:p>
          <a:p>
            <a:endParaRPr lang="en-US" dirty="0"/>
          </a:p>
        </p:txBody>
      </p:sp>
      <p:sp>
        <p:nvSpPr>
          <p:cNvPr id="5"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Broader impacts</a:t>
            </a:r>
            <a:endParaRPr lang="en-GB" dirty="0"/>
          </a:p>
        </p:txBody>
      </p:sp>
    </p:spTree>
    <p:extLst>
      <p:ext uri="{BB962C8B-B14F-4D97-AF65-F5344CB8AC3E}">
        <p14:creationId xmlns:p14="http://schemas.microsoft.com/office/powerpoint/2010/main" val="237983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7831" y="2766219"/>
            <a:ext cx="2756338" cy="1325563"/>
          </a:xfrm>
        </p:spPr>
        <p:txBody>
          <a:bodyPr/>
          <a:lstStyle/>
          <a:p>
            <a:r>
              <a:rPr lang="en-US" dirty="0" smtClean="0"/>
              <a:t>Questions?</a:t>
            </a:r>
            <a:endParaRPr lang="en-US" dirty="0"/>
          </a:p>
        </p:txBody>
      </p:sp>
    </p:spTree>
    <p:extLst>
      <p:ext uri="{BB962C8B-B14F-4D97-AF65-F5344CB8AC3E}">
        <p14:creationId xmlns:p14="http://schemas.microsoft.com/office/powerpoint/2010/main" val="4218448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79" y="1038210"/>
            <a:ext cx="11429488" cy="5832259"/>
          </a:xfrm>
          <a:prstGeom prst="rect">
            <a:avLst/>
          </a:prstGeom>
        </p:spPr>
      </p:pic>
      <p:sp>
        <p:nvSpPr>
          <p:cNvPr id="6" name="Title 1"/>
          <p:cNvSpPr>
            <a:spLocks noGrp="1"/>
          </p:cNvSpPr>
          <p:nvPr>
            <p:ph type="title"/>
          </p:nvPr>
        </p:nvSpPr>
        <p:spPr>
          <a:xfrm>
            <a:off x="464128" y="242235"/>
            <a:ext cx="10515600" cy="1325563"/>
          </a:xfrm>
        </p:spPr>
        <p:txBody>
          <a:bodyPr/>
          <a:lstStyle/>
          <a:p>
            <a:r>
              <a:rPr lang="en-GB" dirty="0" smtClean="0"/>
              <a:t>Oceanographic setting</a:t>
            </a:r>
            <a:endParaRPr lang="en-GB" dirty="0"/>
          </a:p>
        </p:txBody>
      </p:sp>
    </p:spTree>
    <p:extLst>
      <p:ext uri="{BB962C8B-B14F-4D97-AF65-F5344CB8AC3E}">
        <p14:creationId xmlns:p14="http://schemas.microsoft.com/office/powerpoint/2010/main" val="1702674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95" r="10956"/>
          <a:stretch/>
        </p:blipFill>
        <p:spPr>
          <a:xfrm>
            <a:off x="1363287" y="1142715"/>
            <a:ext cx="9714800" cy="5608110"/>
          </a:xfrm>
          <a:prstGeom prst="rect">
            <a:avLst/>
          </a:prstGeom>
        </p:spPr>
      </p:pic>
      <p:sp>
        <p:nvSpPr>
          <p:cNvPr id="5" name="Title 1"/>
          <p:cNvSpPr>
            <a:spLocks noGrp="1"/>
          </p:cNvSpPr>
          <p:nvPr>
            <p:ph type="title"/>
          </p:nvPr>
        </p:nvSpPr>
        <p:spPr>
          <a:xfrm>
            <a:off x="464128" y="242235"/>
            <a:ext cx="10515600" cy="1325563"/>
          </a:xfrm>
        </p:spPr>
        <p:txBody>
          <a:bodyPr/>
          <a:lstStyle/>
          <a:p>
            <a:r>
              <a:rPr lang="en-GB" dirty="0" smtClean="0"/>
              <a:t>Oceanographic setting</a:t>
            </a:r>
            <a:endParaRPr lang="en-GB" dirty="0"/>
          </a:p>
        </p:txBody>
      </p:sp>
    </p:spTree>
    <p:extLst>
      <p:ext uri="{BB962C8B-B14F-4D97-AF65-F5344CB8AC3E}">
        <p14:creationId xmlns:p14="http://schemas.microsoft.com/office/powerpoint/2010/main" val="3628761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386" y="2816033"/>
            <a:ext cx="4616669" cy="1325563"/>
          </a:xfrm>
        </p:spPr>
        <p:txBody>
          <a:bodyPr/>
          <a:lstStyle/>
          <a:p>
            <a:pPr algn="ctr"/>
            <a:r>
              <a:rPr lang="en-US" dirty="0" smtClean="0"/>
              <a:t>Biological carbon pump</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53" t="5168" r="47885" b="8446"/>
          <a:stretch/>
        </p:blipFill>
        <p:spPr>
          <a:xfrm>
            <a:off x="5883165" y="570077"/>
            <a:ext cx="5470635" cy="5817476"/>
          </a:xfrm>
          <a:prstGeom prst="rect">
            <a:avLst/>
          </a:prstGeom>
        </p:spPr>
      </p:pic>
    </p:spTree>
    <p:extLst>
      <p:ext uri="{BB962C8B-B14F-4D97-AF65-F5344CB8AC3E}">
        <p14:creationId xmlns:p14="http://schemas.microsoft.com/office/powerpoint/2010/main" val="694829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04989"/>
            <a:ext cx="6371492" cy="4351338"/>
          </a:xfrm>
        </p:spPr>
        <p:txBody>
          <a:bodyPr/>
          <a:lstStyle/>
          <a:p>
            <a:pPr lvl="0"/>
            <a:r>
              <a:rPr lang="en-GB" dirty="0" smtClean="0"/>
              <a:t>Fluorescence </a:t>
            </a:r>
            <a:r>
              <a:rPr lang="en-GB" dirty="0"/>
              <a:t>-&gt; calibrate with bottle data </a:t>
            </a:r>
            <a:r>
              <a:rPr lang="en-GB" sz="2000" dirty="0" smtClean="0"/>
              <a:t>(R</a:t>
            </a:r>
            <a:r>
              <a:rPr lang="en-GB" sz="2000" baseline="30000" dirty="0" smtClean="0"/>
              <a:t>2</a:t>
            </a:r>
            <a:r>
              <a:rPr lang="en-GB" sz="2000" dirty="0" smtClean="0"/>
              <a:t>=0.97 &amp; 0.96)</a:t>
            </a:r>
            <a:r>
              <a:rPr lang="en-GB" dirty="0" smtClean="0"/>
              <a:t>-&gt; chlorophyll a concentration.</a:t>
            </a:r>
          </a:p>
          <a:p>
            <a:pPr lvl="0"/>
            <a:endParaRPr lang="en-GB" dirty="0" smtClean="0"/>
          </a:p>
          <a:p>
            <a:pPr lvl="0"/>
            <a:r>
              <a:rPr lang="en-GB" dirty="0" smtClean="0"/>
              <a:t>Backscatter (700 nm)-&gt; backscattering -&gt; (calibrate with conversion factor from literature) -&gt; POC.</a:t>
            </a:r>
          </a:p>
          <a:p>
            <a:pPr lvl="1"/>
            <a:endParaRPr lang="en-GB"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17" y="-44324"/>
            <a:ext cx="4801629" cy="8973776"/>
          </a:xfrm>
          <a:prstGeom prst="rect">
            <a:avLst/>
          </a:prstGeom>
        </p:spPr>
      </p:pic>
      <p:sp>
        <p:nvSpPr>
          <p:cNvPr id="5" name="Down Arrow 4"/>
          <p:cNvSpPr/>
          <p:nvPr/>
        </p:nvSpPr>
        <p:spPr>
          <a:xfrm rot="5400000">
            <a:off x="6559018" y="5265408"/>
            <a:ext cx="577361" cy="172471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Down Arrow 7"/>
          <p:cNvSpPr/>
          <p:nvPr/>
        </p:nvSpPr>
        <p:spPr>
          <a:xfrm rot="5400000">
            <a:off x="6559018" y="4427932"/>
            <a:ext cx="577361" cy="172471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TextBox 8"/>
          <p:cNvSpPr txBox="1"/>
          <p:nvPr/>
        </p:nvSpPr>
        <p:spPr>
          <a:xfrm>
            <a:off x="1027566" y="5059456"/>
            <a:ext cx="4863125" cy="461665"/>
          </a:xfrm>
          <a:prstGeom prst="rect">
            <a:avLst/>
          </a:prstGeom>
          <a:noFill/>
        </p:spPr>
        <p:txBody>
          <a:bodyPr wrap="square" rtlCol="0">
            <a:spAutoFit/>
          </a:bodyPr>
          <a:lstStyle/>
          <a:p>
            <a:pPr algn="r"/>
            <a:r>
              <a:rPr lang="en-US" sz="2400" dirty="0" smtClean="0">
                <a:solidFill>
                  <a:srgbClr val="C00000"/>
                </a:solidFill>
              </a:rPr>
              <a:t>Baseline = background concentration</a:t>
            </a:r>
            <a:endParaRPr lang="en-US" sz="2400" dirty="0">
              <a:solidFill>
                <a:srgbClr val="C00000"/>
              </a:solidFill>
            </a:endParaRPr>
          </a:p>
        </p:txBody>
      </p:sp>
      <p:sp>
        <p:nvSpPr>
          <p:cNvPr id="10" name="TextBox 9"/>
          <p:cNvSpPr txBox="1"/>
          <p:nvPr/>
        </p:nvSpPr>
        <p:spPr>
          <a:xfrm>
            <a:off x="225321" y="5896932"/>
            <a:ext cx="5665370" cy="461665"/>
          </a:xfrm>
          <a:prstGeom prst="rect">
            <a:avLst/>
          </a:prstGeom>
          <a:noFill/>
        </p:spPr>
        <p:txBody>
          <a:bodyPr wrap="square" rtlCol="0">
            <a:spAutoFit/>
          </a:bodyPr>
          <a:lstStyle/>
          <a:p>
            <a:pPr algn="r"/>
            <a:r>
              <a:rPr lang="en-US" sz="2400" dirty="0" smtClean="0"/>
              <a:t>Spikes = larger particles and/or aggregates</a:t>
            </a:r>
            <a:endParaRPr lang="en-US" sz="2400" dirty="0"/>
          </a:p>
        </p:txBody>
      </p:sp>
      <p:sp>
        <p:nvSpPr>
          <p:cNvPr id="11" name="Title 1"/>
          <p:cNvSpPr txBox="1">
            <a:spLocks/>
          </p:cNvSpPr>
          <p:nvPr/>
        </p:nvSpPr>
        <p:spPr>
          <a:xfrm>
            <a:off x="464128" y="2422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Optical proxies &amp; spikes</a:t>
            </a:r>
            <a:endParaRPr lang="en-GB" dirty="0"/>
          </a:p>
        </p:txBody>
      </p:sp>
    </p:spTree>
    <p:extLst>
      <p:ext uri="{BB962C8B-B14F-4D97-AF65-F5344CB8AC3E}">
        <p14:creationId xmlns:p14="http://schemas.microsoft.com/office/powerpoint/2010/main" val="385269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7468" y="-29742"/>
            <a:ext cx="5908442" cy="6887742"/>
          </a:xfrm>
        </p:spPr>
      </p:pic>
      <p:sp>
        <p:nvSpPr>
          <p:cNvPr id="5" name="Title 1"/>
          <p:cNvSpPr txBox="1">
            <a:spLocks/>
          </p:cNvSpPr>
          <p:nvPr/>
        </p:nvSpPr>
        <p:spPr>
          <a:xfrm>
            <a:off x="499111" y="267227"/>
            <a:ext cx="28194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Biological carbon pump</a:t>
            </a:r>
            <a:endParaRPr lang="en-US" dirty="0"/>
          </a:p>
        </p:txBody>
      </p:sp>
    </p:spTree>
    <p:extLst>
      <p:ext uri="{BB962C8B-B14F-4D97-AF65-F5344CB8AC3E}">
        <p14:creationId xmlns:p14="http://schemas.microsoft.com/office/powerpoint/2010/main" val="2911372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43346" y="1618827"/>
            <a:ext cx="3938471" cy="3732650"/>
          </a:xfrm>
        </p:spPr>
        <p:txBody>
          <a:bodyPr>
            <a:normAutofit/>
          </a:bodyPr>
          <a:lstStyle/>
          <a:p>
            <a:r>
              <a:rPr lang="en-US" b="1" dirty="0"/>
              <a:t>COMICS cruise</a:t>
            </a:r>
            <a:r>
              <a:rPr lang="en-US" dirty="0"/>
              <a:t>: Controls over Ocean Mesopelagic Interior Carbon Storage.</a:t>
            </a:r>
          </a:p>
          <a:p>
            <a:r>
              <a:rPr lang="en-US" dirty="0" smtClean="0"/>
              <a:t>Bloom to the northwest of </a:t>
            </a:r>
            <a:r>
              <a:rPr lang="en-US" b="1" dirty="0" smtClean="0"/>
              <a:t>South Georgia </a:t>
            </a:r>
            <a:r>
              <a:rPr lang="en-US" dirty="0" smtClean="0"/>
              <a:t>one of the longest in the world.</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7262" y="5087391"/>
            <a:ext cx="1689316" cy="1689316"/>
          </a:xfrm>
          <a:prstGeom prst="rect">
            <a:avLst/>
          </a:prstGeom>
        </p:spPr>
      </p:pic>
      <p:pic>
        <p:nvPicPr>
          <p:cNvPr id="8" name="Content Placeholder 3"/>
          <p:cNvPicPr/>
          <p:nvPr/>
        </p:nvPicPr>
        <p:blipFill rotWithShape="1">
          <a:blip r:embed="rId4" cstate="print">
            <a:extLst>
              <a:ext uri="{28A0092B-C50C-407E-A947-70E740481C1C}">
                <a14:useLocalDpi xmlns:a14="http://schemas.microsoft.com/office/drawing/2010/main" val="0"/>
              </a:ext>
            </a:extLst>
          </a:blip>
          <a:srcRect l="6650" r="4502" b="9315"/>
          <a:stretch/>
        </p:blipFill>
        <p:spPr bwMode="auto">
          <a:xfrm>
            <a:off x="4260947" y="127097"/>
            <a:ext cx="7931053" cy="6716110"/>
          </a:xfrm>
          <a:prstGeom prst="rect">
            <a:avLst/>
          </a:prstGeom>
          <a:ln>
            <a:noFill/>
          </a:ln>
          <a:extLst>
            <a:ext uri="{53640926-AAD7-44D8-BBD7-CCE9431645EC}">
              <a14:shadowObscured xmlns:a14="http://schemas.microsoft.com/office/drawing/2010/main"/>
            </a:ext>
          </a:extLst>
        </p:spPr>
      </p:pic>
      <p:sp>
        <p:nvSpPr>
          <p:cNvPr id="3" name="Oval 2"/>
          <p:cNvSpPr/>
          <p:nvPr/>
        </p:nvSpPr>
        <p:spPr>
          <a:xfrm>
            <a:off x="7001239" y="1690977"/>
            <a:ext cx="1198179" cy="1179320"/>
          </a:xfrm>
          <a:prstGeom prst="ellipse">
            <a:avLst/>
          </a:prstGeom>
          <a:noFill/>
          <a:ln w="76200">
            <a:solidFill>
              <a:srgbClr val="F60E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464128" y="242235"/>
            <a:ext cx="10515600" cy="1325563"/>
          </a:xfrm>
        </p:spPr>
        <p:txBody>
          <a:bodyPr/>
          <a:lstStyle/>
          <a:p>
            <a:r>
              <a:rPr lang="en-GB" dirty="0" smtClean="0"/>
              <a:t>Introduction</a:t>
            </a:r>
            <a:endParaRPr lang="en-GB" dirty="0"/>
          </a:p>
        </p:txBody>
      </p:sp>
    </p:spTree>
    <p:extLst>
      <p:ext uri="{BB962C8B-B14F-4D97-AF65-F5344CB8AC3E}">
        <p14:creationId xmlns:p14="http://schemas.microsoft.com/office/powerpoint/2010/main" val="2420092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16368"/>
            <a:ext cx="10515600" cy="4351338"/>
          </a:xfrm>
        </p:spPr>
        <p:txBody>
          <a:bodyPr>
            <a:normAutofit/>
          </a:bodyPr>
          <a:lstStyle/>
          <a:p>
            <a:r>
              <a:rPr lang="en-GB" dirty="0"/>
              <a:t>Objective: </a:t>
            </a:r>
            <a:r>
              <a:rPr lang="en-GB" dirty="0" smtClean="0"/>
              <a:t>use high resolution optical </a:t>
            </a:r>
            <a:r>
              <a:rPr lang="en-GB" dirty="0"/>
              <a:t>data collected on COMICS cruise to determine the temporal evolution of particulate organic carbon (POC) in South Georgia.</a:t>
            </a:r>
          </a:p>
          <a:p>
            <a:endParaRPr lang="en-US" dirty="0"/>
          </a:p>
        </p:txBody>
      </p:sp>
      <p:sp>
        <p:nvSpPr>
          <p:cNvPr id="5" name="Title 1"/>
          <p:cNvSpPr>
            <a:spLocks noGrp="1"/>
          </p:cNvSpPr>
          <p:nvPr>
            <p:ph type="title"/>
          </p:nvPr>
        </p:nvSpPr>
        <p:spPr>
          <a:xfrm>
            <a:off x="464128" y="242235"/>
            <a:ext cx="10515600" cy="1325563"/>
          </a:xfrm>
        </p:spPr>
        <p:txBody>
          <a:bodyPr/>
          <a:lstStyle/>
          <a:p>
            <a:r>
              <a:rPr lang="en-GB" dirty="0" smtClean="0"/>
              <a:t>Aims</a:t>
            </a:r>
            <a:endParaRPr lang="en-GB" dirty="0"/>
          </a:p>
        </p:txBody>
      </p:sp>
    </p:spTree>
    <p:extLst>
      <p:ext uri="{BB962C8B-B14F-4D97-AF65-F5344CB8AC3E}">
        <p14:creationId xmlns:p14="http://schemas.microsoft.com/office/powerpoint/2010/main" val="4131972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16368"/>
            <a:ext cx="10515600" cy="4351338"/>
          </a:xfrm>
        </p:spPr>
        <p:txBody>
          <a:bodyPr>
            <a:normAutofit/>
          </a:bodyPr>
          <a:lstStyle/>
          <a:p>
            <a:r>
              <a:rPr lang="en-GB" dirty="0"/>
              <a:t>Objective: </a:t>
            </a:r>
            <a:r>
              <a:rPr lang="en-GB" dirty="0" smtClean="0"/>
              <a:t>use high resolution optical </a:t>
            </a:r>
            <a:r>
              <a:rPr lang="en-GB" dirty="0"/>
              <a:t>data collected on COMICS cruise to determine </a:t>
            </a:r>
            <a:r>
              <a:rPr lang="en-GB" dirty="0" smtClean="0"/>
              <a:t>the temporal evolution of particulate organic carbon (POC) in </a:t>
            </a:r>
            <a:r>
              <a:rPr lang="en-GB" dirty="0"/>
              <a:t>South Georgia</a:t>
            </a:r>
            <a:r>
              <a:rPr lang="en-GB" dirty="0" smtClean="0"/>
              <a:t>.</a:t>
            </a:r>
          </a:p>
          <a:p>
            <a:endParaRPr lang="en-US" dirty="0"/>
          </a:p>
          <a:p>
            <a:pPr marL="914400" lvl="1" indent="-457200">
              <a:buFont typeface="+mj-lt"/>
              <a:buAutoNum type="arabicPeriod"/>
            </a:pPr>
            <a:r>
              <a:rPr lang="en-GB" sz="2800" dirty="0" smtClean="0"/>
              <a:t>Describe </a:t>
            </a:r>
            <a:r>
              <a:rPr lang="en-GB" sz="2800" dirty="0"/>
              <a:t>the temporal evolution of </a:t>
            </a:r>
            <a:r>
              <a:rPr lang="en-GB" sz="2800" dirty="0" smtClean="0"/>
              <a:t>chlorophyll a and POC at station P3.</a:t>
            </a:r>
          </a:p>
          <a:p>
            <a:pPr marL="914400" lvl="1" indent="-457200">
              <a:buFont typeface="+mj-lt"/>
              <a:buAutoNum type="arabicPeriod"/>
            </a:pPr>
            <a:endParaRPr lang="en-GB" sz="2800" dirty="0" smtClean="0"/>
          </a:p>
          <a:p>
            <a:pPr marL="914400" lvl="1" indent="-457200">
              <a:buFont typeface="+mj-lt"/>
              <a:buAutoNum type="arabicPeriod"/>
            </a:pPr>
            <a:r>
              <a:rPr lang="en-GB" sz="2800" dirty="0" smtClean="0"/>
              <a:t>Quantify particle attenuation and flux </a:t>
            </a:r>
            <a:r>
              <a:rPr lang="en-GB" sz="2800" dirty="0"/>
              <a:t>below the surface </a:t>
            </a:r>
            <a:r>
              <a:rPr lang="en-GB" sz="2800" dirty="0" smtClean="0"/>
              <a:t>layer using </a:t>
            </a:r>
            <a:r>
              <a:rPr lang="en-GB" sz="2800" dirty="0"/>
              <a:t>optical spike data. </a:t>
            </a:r>
            <a:endParaRPr lang="en-GB" sz="2800" dirty="0" smtClean="0"/>
          </a:p>
          <a:p>
            <a:pPr marL="457200" lvl="1" indent="0">
              <a:buNone/>
            </a:pPr>
            <a:endParaRPr lang="en-GB" dirty="0" smtClean="0"/>
          </a:p>
        </p:txBody>
      </p:sp>
      <p:sp>
        <p:nvSpPr>
          <p:cNvPr id="5" name="Title 1"/>
          <p:cNvSpPr>
            <a:spLocks noGrp="1"/>
          </p:cNvSpPr>
          <p:nvPr>
            <p:ph type="title"/>
          </p:nvPr>
        </p:nvSpPr>
        <p:spPr>
          <a:xfrm>
            <a:off x="464128" y="242235"/>
            <a:ext cx="10515600" cy="1325563"/>
          </a:xfrm>
        </p:spPr>
        <p:txBody>
          <a:bodyPr/>
          <a:lstStyle/>
          <a:p>
            <a:r>
              <a:rPr lang="en-GB" dirty="0" smtClean="0"/>
              <a:t>Aims</a:t>
            </a:r>
            <a:endParaRPr lang="en-GB" dirty="0"/>
          </a:p>
        </p:txBody>
      </p:sp>
    </p:spTree>
    <p:extLst>
      <p:ext uri="{BB962C8B-B14F-4D97-AF65-F5344CB8AC3E}">
        <p14:creationId xmlns:p14="http://schemas.microsoft.com/office/powerpoint/2010/main" val="1304991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16368"/>
            <a:ext cx="10515600" cy="4816792"/>
          </a:xfrm>
        </p:spPr>
        <p:txBody>
          <a:bodyPr>
            <a:normAutofit/>
          </a:bodyPr>
          <a:lstStyle/>
          <a:p>
            <a:r>
              <a:rPr lang="en-GB" dirty="0"/>
              <a:t>Objective: </a:t>
            </a:r>
            <a:r>
              <a:rPr lang="en-GB" dirty="0" smtClean="0"/>
              <a:t>use high resolution optical </a:t>
            </a:r>
            <a:r>
              <a:rPr lang="en-GB" dirty="0"/>
              <a:t>data collected on COMICS cruise to determine the temporal evolution of particulate organic carbon (POC) in South Georgia.</a:t>
            </a:r>
          </a:p>
          <a:p>
            <a:endParaRPr lang="en-US" dirty="0"/>
          </a:p>
          <a:p>
            <a:pPr marL="914400" lvl="1" indent="-457200">
              <a:buFont typeface="+mj-lt"/>
              <a:buAutoNum type="arabicPeriod"/>
            </a:pPr>
            <a:r>
              <a:rPr lang="en-GB" sz="2800" dirty="0" smtClean="0"/>
              <a:t>Describe </a:t>
            </a:r>
            <a:r>
              <a:rPr lang="en-GB" sz="2800" dirty="0"/>
              <a:t>the temporal evolution of </a:t>
            </a:r>
            <a:r>
              <a:rPr lang="en-GB" sz="2800" dirty="0" smtClean="0"/>
              <a:t>chlorophyll a and POC at station P3.</a:t>
            </a:r>
          </a:p>
          <a:p>
            <a:pPr marL="914400" lvl="1" indent="-457200">
              <a:buFont typeface="+mj-lt"/>
              <a:buAutoNum type="arabicPeriod"/>
            </a:pPr>
            <a:endParaRPr lang="en-GB" sz="2800" dirty="0" smtClean="0"/>
          </a:p>
          <a:p>
            <a:pPr marL="914400" lvl="1" indent="-457200">
              <a:buFont typeface="+mj-lt"/>
              <a:buAutoNum type="arabicPeriod"/>
            </a:pPr>
            <a:r>
              <a:rPr lang="en-GB" sz="2800" dirty="0" smtClean="0"/>
              <a:t>Quantify particle attenuation and flux </a:t>
            </a:r>
            <a:r>
              <a:rPr lang="en-GB" sz="2800" dirty="0"/>
              <a:t>below the surface </a:t>
            </a:r>
            <a:r>
              <a:rPr lang="en-GB" sz="2800" dirty="0" smtClean="0"/>
              <a:t>layer using </a:t>
            </a:r>
            <a:r>
              <a:rPr lang="en-GB" sz="2800" dirty="0"/>
              <a:t>optical spike data. </a:t>
            </a:r>
            <a:endParaRPr lang="en-GB" sz="2800" dirty="0" smtClean="0"/>
          </a:p>
          <a:p>
            <a:pPr marL="457200" lvl="1" indent="0">
              <a:buNone/>
            </a:pPr>
            <a:endParaRPr lang="en-GB" dirty="0" smtClean="0"/>
          </a:p>
        </p:txBody>
      </p:sp>
      <p:sp>
        <p:nvSpPr>
          <p:cNvPr id="5" name="Title 1"/>
          <p:cNvSpPr>
            <a:spLocks noGrp="1"/>
          </p:cNvSpPr>
          <p:nvPr>
            <p:ph type="title"/>
          </p:nvPr>
        </p:nvSpPr>
        <p:spPr>
          <a:xfrm>
            <a:off x="464128" y="242235"/>
            <a:ext cx="10515600" cy="1325563"/>
          </a:xfrm>
        </p:spPr>
        <p:txBody>
          <a:bodyPr/>
          <a:lstStyle/>
          <a:p>
            <a:r>
              <a:rPr lang="en-GB" dirty="0" smtClean="0"/>
              <a:t>Aims</a:t>
            </a:r>
            <a:endParaRPr lang="en-GB" dirty="0"/>
          </a:p>
        </p:txBody>
      </p:sp>
      <p:sp>
        <p:nvSpPr>
          <p:cNvPr id="2" name="TextBox 1"/>
          <p:cNvSpPr txBox="1"/>
          <p:nvPr/>
        </p:nvSpPr>
        <p:spPr>
          <a:xfrm>
            <a:off x="1143000" y="5379720"/>
            <a:ext cx="9448800" cy="1661993"/>
          </a:xfrm>
          <a:prstGeom prst="rect">
            <a:avLst/>
          </a:prstGeom>
          <a:noFill/>
        </p:spPr>
        <p:txBody>
          <a:bodyPr wrap="square" rtlCol="0">
            <a:spAutoFit/>
          </a:bodyPr>
          <a:lstStyle/>
          <a:p>
            <a:r>
              <a:rPr lang="en-GB" sz="2800" dirty="0">
                <a:solidFill>
                  <a:srgbClr val="7030A0"/>
                </a:solidFill>
              </a:rPr>
              <a:t>This is the first time high-resolution optical backscatter from ship-based measurements have been used to estimate POC flux in South Georgia.</a:t>
            </a:r>
            <a:endParaRPr lang="en-US" sz="2800" dirty="0">
              <a:solidFill>
                <a:srgbClr val="7030A0"/>
              </a:solidFill>
            </a:endParaRPr>
          </a:p>
          <a:p>
            <a:endParaRPr lang="en-US" dirty="0"/>
          </a:p>
        </p:txBody>
      </p:sp>
    </p:spTree>
    <p:extLst>
      <p:ext uri="{BB962C8B-B14F-4D97-AF65-F5344CB8AC3E}">
        <p14:creationId xmlns:p14="http://schemas.microsoft.com/office/powerpoint/2010/main" val="4069948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269875"/>
            <a:ext cx="10515600" cy="1325563"/>
          </a:xfrm>
        </p:spPr>
        <p:txBody>
          <a:bodyPr/>
          <a:lstStyle/>
          <a:p>
            <a:r>
              <a:rPr lang="en-US" dirty="0" smtClean="0"/>
              <a:t>Traditional flux instruments</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081" t="25777" r="-796" b="29082"/>
          <a:stretch/>
        </p:blipFill>
        <p:spPr>
          <a:xfrm>
            <a:off x="8001000" y="136525"/>
            <a:ext cx="3642360" cy="6355716"/>
          </a:xfrm>
          <a:prstGeom prst="rect">
            <a:avLst/>
          </a:prstGeom>
        </p:spPr>
      </p:pic>
      <p:sp>
        <p:nvSpPr>
          <p:cNvPr id="6" name="Content Placeholder 2"/>
          <p:cNvSpPr>
            <a:spLocks noGrp="1"/>
          </p:cNvSpPr>
          <p:nvPr>
            <p:ph idx="1"/>
          </p:nvPr>
        </p:nvSpPr>
        <p:spPr>
          <a:xfrm>
            <a:off x="838200" y="1751649"/>
            <a:ext cx="6873240" cy="4477701"/>
          </a:xfrm>
        </p:spPr>
        <p:txBody>
          <a:bodyPr>
            <a:normAutofit/>
          </a:bodyPr>
          <a:lstStyle/>
          <a:p>
            <a:pPr lvl="1"/>
            <a:endParaRPr lang="en-US" dirty="0" smtClean="0">
              <a:solidFill>
                <a:srgbClr val="000000"/>
              </a:solidFill>
            </a:endParaRPr>
          </a:p>
          <a:p>
            <a:r>
              <a:rPr lang="en-US" dirty="0" smtClean="0">
                <a:solidFill>
                  <a:srgbClr val="000000"/>
                </a:solidFill>
              </a:rPr>
              <a:t>Sediment traps</a:t>
            </a:r>
          </a:p>
          <a:p>
            <a:pPr lvl="1"/>
            <a:endParaRPr lang="en-US" dirty="0">
              <a:solidFill>
                <a:srgbClr val="000000"/>
              </a:solidFill>
            </a:endParaRPr>
          </a:p>
          <a:p>
            <a:pPr lvl="1"/>
            <a:r>
              <a:rPr lang="en-US" dirty="0" smtClean="0">
                <a:solidFill>
                  <a:srgbClr val="000000"/>
                </a:solidFill>
              </a:rPr>
              <a:t>Funnel </a:t>
            </a:r>
            <a:r>
              <a:rPr lang="en-US" dirty="0">
                <a:solidFill>
                  <a:srgbClr val="000000"/>
                </a:solidFill>
              </a:rPr>
              <a:t>design uses a large collection area to sample </a:t>
            </a:r>
            <a:r>
              <a:rPr lang="en-US" dirty="0" smtClean="0">
                <a:solidFill>
                  <a:srgbClr val="000000"/>
                </a:solidFill>
              </a:rPr>
              <a:t>particle flux.</a:t>
            </a:r>
          </a:p>
          <a:p>
            <a:endParaRPr lang="en-US" dirty="0" smtClean="0">
              <a:solidFill>
                <a:srgbClr val="000000"/>
              </a:solidFill>
            </a:endParaRPr>
          </a:p>
          <a:p>
            <a:pPr lvl="1"/>
            <a:r>
              <a:rPr lang="en-US" dirty="0"/>
              <a:t>In deep water, it </a:t>
            </a:r>
            <a:r>
              <a:rPr lang="en-US" dirty="0" smtClean="0"/>
              <a:t>can take a </a:t>
            </a:r>
            <a:r>
              <a:rPr lang="en-US" dirty="0"/>
              <a:t>long time to collect enough sediment for a </a:t>
            </a:r>
            <a:r>
              <a:rPr lang="en-US" dirty="0" smtClean="0"/>
              <a:t>sample.</a:t>
            </a:r>
            <a:endParaRPr lang="en-US" dirty="0"/>
          </a:p>
          <a:p>
            <a:pPr marL="457200" lvl="1" indent="0">
              <a:buNone/>
            </a:pPr>
            <a:endParaRPr lang="en-GB" dirty="0" smtClean="0"/>
          </a:p>
        </p:txBody>
      </p:sp>
      <p:sp>
        <p:nvSpPr>
          <p:cNvPr id="5" name="Rectangle 4"/>
          <p:cNvSpPr/>
          <p:nvPr/>
        </p:nvSpPr>
        <p:spPr>
          <a:xfrm>
            <a:off x="3048000" y="3105835"/>
            <a:ext cx="6096000" cy="369332"/>
          </a:xfrm>
          <a:prstGeom prst="rect">
            <a:avLst/>
          </a:prstGeom>
        </p:spPr>
        <p:txBody>
          <a:bodyPr>
            <a:spAutoFit/>
          </a:bodyPr>
          <a:lstStyle/>
          <a:p>
            <a:endParaRPr lang="en-US" dirty="0"/>
          </a:p>
        </p:txBody>
      </p:sp>
      <p:sp>
        <p:nvSpPr>
          <p:cNvPr id="7" name="TextBox 6"/>
          <p:cNvSpPr txBox="1"/>
          <p:nvPr/>
        </p:nvSpPr>
        <p:spPr>
          <a:xfrm>
            <a:off x="8168640" y="6488668"/>
            <a:ext cx="3611880" cy="369332"/>
          </a:xfrm>
          <a:prstGeom prst="rect">
            <a:avLst/>
          </a:prstGeom>
          <a:noFill/>
        </p:spPr>
        <p:txBody>
          <a:bodyPr wrap="square" rtlCol="0">
            <a:spAutoFit/>
          </a:bodyPr>
          <a:lstStyle/>
          <a:p>
            <a:r>
              <a:rPr lang="en-US" dirty="0" smtClean="0"/>
              <a:t>Image: </a:t>
            </a:r>
            <a:r>
              <a:rPr lang="en-US" i="1" dirty="0" smtClean="0"/>
              <a:t>Oceanus </a:t>
            </a:r>
            <a:r>
              <a:rPr lang="en-US" dirty="0" smtClean="0"/>
              <a:t>magazine</a:t>
            </a:r>
            <a:r>
              <a:rPr lang="en-US" dirty="0"/>
              <a:t>, WHOI</a:t>
            </a:r>
            <a:endParaRPr lang="en-US" dirty="0"/>
          </a:p>
        </p:txBody>
      </p:sp>
    </p:spTree>
    <p:extLst>
      <p:ext uri="{BB962C8B-B14F-4D97-AF65-F5344CB8AC3E}">
        <p14:creationId xmlns:p14="http://schemas.microsoft.com/office/powerpoint/2010/main" val="237856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64396" y="1309495"/>
            <a:ext cx="3526245" cy="461665"/>
          </a:xfrm>
          <a:prstGeom prst="rect">
            <a:avLst/>
          </a:prstGeom>
          <a:noFill/>
        </p:spPr>
        <p:txBody>
          <a:bodyPr wrap="square" rtlCol="0">
            <a:spAutoFit/>
          </a:bodyPr>
          <a:lstStyle/>
          <a:p>
            <a:pPr algn="ctr"/>
            <a:r>
              <a:rPr lang="en-GB" sz="2400" b="1" dirty="0" smtClean="0"/>
              <a:t>Red Camera Frame (RCF)</a:t>
            </a:r>
            <a:endParaRPr lang="en-GB" sz="2400" b="1" dirty="0"/>
          </a:p>
        </p:txBody>
      </p:sp>
      <p:sp>
        <p:nvSpPr>
          <p:cNvPr id="7" name="TextBox 6"/>
          <p:cNvSpPr txBox="1"/>
          <p:nvPr/>
        </p:nvSpPr>
        <p:spPr>
          <a:xfrm>
            <a:off x="1305577" y="1309495"/>
            <a:ext cx="2031023" cy="461665"/>
          </a:xfrm>
          <a:prstGeom prst="rect">
            <a:avLst/>
          </a:prstGeom>
          <a:noFill/>
        </p:spPr>
        <p:txBody>
          <a:bodyPr wrap="square" rtlCol="0">
            <a:spAutoFit/>
          </a:bodyPr>
          <a:lstStyle/>
          <a:p>
            <a:r>
              <a:rPr lang="en-GB" sz="2400" b="1" dirty="0" smtClean="0"/>
              <a:t>CTD Rosette</a:t>
            </a:r>
            <a:endParaRPr lang="en-GB" sz="2400" b="1" dirty="0"/>
          </a:p>
        </p:txBody>
      </p:sp>
      <p:sp>
        <p:nvSpPr>
          <p:cNvPr id="8" name="TextBox 7"/>
          <p:cNvSpPr txBox="1"/>
          <p:nvPr/>
        </p:nvSpPr>
        <p:spPr>
          <a:xfrm>
            <a:off x="5114021" y="2623716"/>
            <a:ext cx="1963956" cy="830997"/>
          </a:xfrm>
          <a:prstGeom prst="rect">
            <a:avLst/>
          </a:prstGeom>
          <a:noFill/>
        </p:spPr>
        <p:txBody>
          <a:bodyPr wrap="square" rtlCol="0">
            <a:spAutoFit/>
          </a:bodyPr>
          <a:lstStyle/>
          <a:p>
            <a:pPr algn="ctr"/>
            <a:r>
              <a:rPr lang="en-GB" sz="2400" b="1" dirty="0" err="1" smtClean="0"/>
              <a:t>WetLabs</a:t>
            </a:r>
            <a:r>
              <a:rPr lang="en-GB" sz="2400" b="1" dirty="0" smtClean="0"/>
              <a:t> ECO Triplet</a:t>
            </a:r>
            <a:endParaRPr lang="en-GB"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6927" y="1845727"/>
            <a:ext cx="4401185" cy="47966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872" y="3467127"/>
            <a:ext cx="2128255" cy="2128255"/>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6288" r="17349"/>
          <a:stretch/>
        </p:blipFill>
        <p:spPr>
          <a:xfrm>
            <a:off x="200412" y="1845727"/>
            <a:ext cx="4241355" cy="4793313"/>
          </a:xfrm>
          <a:prstGeom prst="rect">
            <a:avLst/>
          </a:prstGeom>
        </p:spPr>
      </p:pic>
      <p:sp>
        <p:nvSpPr>
          <p:cNvPr id="10" name="Down Arrow 9"/>
          <p:cNvSpPr/>
          <p:nvPr/>
        </p:nvSpPr>
        <p:spPr>
          <a:xfrm rot="5400000">
            <a:off x="4178894" y="3859830"/>
            <a:ext cx="577361" cy="104628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rot="16200000">
            <a:off x="7452257" y="3859824"/>
            <a:ext cx="577361" cy="1046284"/>
          </a:xfrm>
          <a:prstGeom prst="down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5114021" y="5607796"/>
            <a:ext cx="1963956" cy="1200329"/>
          </a:xfrm>
          <a:prstGeom prst="rect">
            <a:avLst/>
          </a:prstGeom>
          <a:noFill/>
        </p:spPr>
        <p:txBody>
          <a:bodyPr wrap="square" rtlCol="0">
            <a:spAutoFit/>
          </a:bodyPr>
          <a:lstStyle/>
          <a:p>
            <a:pPr algn="ctr"/>
            <a:r>
              <a:rPr lang="en-GB" sz="2400" b="1" dirty="0" smtClean="0"/>
              <a:t>Fluorescence</a:t>
            </a:r>
            <a:r>
              <a:rPr lang="en-GB" sz="2400" b="1" dirty="0"/>
              <a:t> </a:t>
            </a:r>
            <a:r>
              <a:rPr lang="en-GB" sz="2400" b="1" dirty="0" smtClean="0"/>
              <a:t>and</a:t>
            </a:r>
            <a:r>
              <a:rPr lang="en-GB" sz="2400" b="1" dirty="0" smtClean="0"/>
              <a:t> backscatter</a:t>
            </a:r>
            <a:endParaRPr lang="en-GB" sz="2400" b="1" dirty="0"/>
          </a:p>
        </p:txBody>
      </p:sp>
      <p:sp>
        <p:nvSpPr>
          <p:cNvPr id="15" name="Title 1"/>
          <p:cNvSpPr>
            <a:spLocks noGrp="1"/>
          </p:cNvSpPr>
          <p:nvPr>
            <p:ph type="title"/>
          </p:nvPr>
        </p:nvSpPr>
        <p:spPr>
          <a:xfrm>
            <a:off x="464128" y="242235"/>
            <a:ext cx="10515600" cy="1325563"/>
          </a:xfrm>
        </p:spPr>
        <p:txBody>
          <a:bodyPr/>
          <a:lstStyle/>
          <a:p>
            <a:r>
              <a:rPr lang="en-GB" dirty="0" smtClean="0"/>
              <a:t>Platforms &amp; sensors</a:t>
            </a:r>
            <a:endParaRPr lang="en-GB" dirty="0"/>
          </a:p>
        </p:txBody>
      </p:sp>
    </p:spTree>
    <p:extLst>
      <p:ext uri="{BB962C8B-B14F-4D97-AF65-F5344CB8AC3E}">
        <p14:creationId xmlns:p14="http://schemas.microsoft.com/office/powerpoint/2010/main" val="1947248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2093</TotalTime>
  <Words>1666</Words>
  <Application>Microsoft Office PowerPoint</Application>
  <PresentationFormat>Widescreen</PresentationFormat>
  <Paragraphs>239</Paragraphs>
  <Slides>28</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ＭＳ Ｐゴシック</vt:lpstr>
      <vt:lpstr>Arial</vt:lpstr>
      <vt:lpstr>Calibri</vt:lpstr>
      <vt:lpstr>Calibri Light</vt:lpstr>
      <vt:lpstr>Wingdings</vt:lpstr>
      <vt:lpstr>Office Theme</vt:lpstr>
      <vt:lpstr>Temporal evolution of interior carbon stocks in South Georgia </vt:lpstr>
      <vt:lpstr>Overview</vt:lpstr>
      <vt:lpstr>PowerPoint Presentation</vt:lpstr>
      <vt:lpstr>Introduction</vt:lpstr>
      <vt:lpstr>Aims</vt:lpstr>
      <vt:lpstr>Aims</vt:lpstr>
      <vt:lpstr>Aims</vt:lpstr>
      <vt:lpstr>Traditional flux instruments</vt:lpstr>
      <vt:lpstr>Platforms &amp; sensors</vt:lpstr>
      <vt:lpstr>PowerPoint Presentation</vt:lpstr>
      <vt:lpstr>PowerPoint Presentation</vt:lpstr>
      <vt:lpstr>PowerPoint Presentation</vt:lpstr>
      <vt:lpstr>PowerPoint Presentation</vt:lpstr>
      <vt:lpstr>PowerPoint Presentation</vt:lpstr>
      <vt:lpstr>PowerPoint Presentation</vt:lpstr>
      <vt:lpstr>Martin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Oceanographic setting</vt:lpstr>
      <vt:lpstr>Oceanographic setting</vt:lpstr>
      <vt:lpstr>Biological carbon pump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dc:title>
  <dc:creator>Evelyn Byer</dc:creator>
  <cp:lastModifiedBy>Evelyn Byer</cp:lastModifiedBy>
  <cp:revision>137</cp:revision>
  <dcterms:created xsi:type="dcterms:W3CDTF">2018-08-28T10:10:47Z</dcterms:created>
  <dcterms:modified xsi:type="dcterms:W3CDTF">2018-09-03T21:04:03Z</dcterms:modified>
</cp:coreProperties>
</file>